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24"/>
  </p:notesMasterIdLst>
  <p:sldIdLst>
    <p:sldId id="256" r:id="rId2"/>
    <p:sldId id="276" r:id="rId3"/>
    <p:sldId id="257" r:id="rId4"/>
    <p:sldId id="277" r:id="rId5"/>
    <p:sldId id="258" r:id="rId6"/>
    <p:sldId id="259" r:id="rId7"/>
    <p:sldId id="260" r:id="rId8"/>
    <p:sldId id="261" r:id="rId9"/>
    <p:sldId id="262" r:id="rId10"/>
    <p:sldId id="263" r:id="rId11"/>
    <p:sldId id="264" r:id="rId12"/>
    <p:sldId id="265" r:id="rId13"/>
    <p:sldId id="266" r:id="rId14"/>
    <p:sldId id="272" r:id="rId15"/>
    <p:sldId id="278" r:id="rId16"/>
    <p:sldId id="273" r:id="rId17"/>
    <p:sldId id="274" r:id="rId18"/>
    <p:sldId id="281" r:id="rId19"/>
    <p:sldId id="282" r:id="rId20"/>
    <p:sldId id="283" r:id="rId21"/>
    <p:sldId id="279" r:id="rId22"/>
    <p:sldId id="28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44"/>
    <p:restoredTop sz="96327"/>
  </p:normalViewPr>
  <p:slideViewPr>
    <p:cSldViewPr snapToGrid="0" snapToObjects="1">
      <p:cViewPr varScale="1">
        <p:scale>
          <a:sx n="128" d="100"/>
          <a:sy n="128" d="100"/>
        </p:scale>
        <p:origin x="576" y="176"/>
      </p:cViewPr>
      <p:guideLst/>
    </p:cSldViewPr>
  </p:slideViewPr>
  <p:notesTextViewPr>
    <p:cViewPr>
      <p:scale>
        <a:sx n="1" d="1"/>
        <a:sy n="1" d="1"/>
      </p:scale>
      <p:origin x="0" y="0"/>
    </p:cViewPr>
  </p:notesTextViewPr>
  <p:notesViewPr>
    <p:cSldViewPr snapToGrid="0" snapToObjects="1">
      <p:cViewPr>
        <p:scale>
          <a:sx n="200" d="100"/>
          <a:sy n="200" d="100"/>
        </p:scale>
        <p:origin x="2080" y="-28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C16881-3A10-AD4E-8E4C-316802981221}" type="datetimeFigureOut">
              <a:rPr lang="fr-FR" smtClean="0"/>
              <a:t>20/09/2023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E1505F-9BBE-4A4A-A554-D54E4FF4AC79}" type="slidenum">
              <a:rPr lang="fr-FR" smtClean="0"/>
              <a:t>‹N°›</a:t>
            </a:fld>
            <a:endParaRPr lang="fr-FR"/>
          </a:p>
        </p:txBody>
      </p:sp>
    </p:spTree>
    <p:extLst>
      <p:ext uri="{BB962C8B-B14F-4D97-AF65-F5344CB8AC3E}">
        <p14:creationId xmlns:p14="http://schemas.microsoft.com/office/powerpoint/2010/main" val="2071451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ONDAM: Objectif National des Dépenses de l’Assurance Maladie</a:t>
            </a:r>
          </a:p>
          <a:p>
            <a:r>
              <a:rPr lang="fr-FR" dirty="0"/>
              <a:t>PLFSS: Projet de Loi de Financement de la Sécurité Sociale</a:t>
            </a:r>
          </a:p>
        </p:txBody>
      </p:sp>
      <p:sp>
        <p:nvSpPr>
          <p:cNvPr id="4" name="Espace réservé du numéro de diapositive 3"/>
          <p:cNvSpPr>
            <a:spLocks noGrp="1"/>
          </p:cNvSpPr>
          <p:nvPr>
            <p:ph type="sldNum" sz="quarter" idx="5"/>
          </p:nvPr>
        </p:nvSpPr>
        <p:spPr/>
        <p:txBody>
          <a:bodyPr/>
          <a:lstStyle/>
          <a:p>
            <a:fld id="{60E1505F-9BBE-4A4A-A554-D54E4FF4AC79}" type="slidenum">
              <a:rPr lang="fr-FR" smtClean="0"/>
              <a:t>3</a:t>
            </a:fld>
            <a:endParaRPr lang="fr-FR"/>
          </a:p>
        </p:txBody>
      </p:sp>
    </p:spTree>
    <p:extLst>
      <p:ext uri="{BB962C8B-B14F-4D97-AF65-F5344CB8AC3E}">
        <p14:creationId xmlns:p14="http://schemas.microsoft.com/office/powerpoint/2010/main" val="2652809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0E1505F-9BBE-4A4A-A554-D54E4FF4AC79}" type="slidenum">
              <a:rPr lang="fr-FR" smtClean="0"/>
              <a:t>4</a:t>
            </a:fld>
            <a:endParaRPr lang="fr-FR"/>
          </a:p>
        </p:txBody>
      </p:sp>
    </p:spTree>
    <p:extLst>
      <p:ext uri="{BB962C8B-B14F-4D97-AF65-F5344CB8AC3E}">
        <p14:creationId xmlns:p14="http://schemas.microsoft.com/office/powerpoint/2010/main" val="3570234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FR" dirty="0"/>
              <a:t>SAS: Service d’Accès au Soins</a:t>
            </a:r>
          </a:p>
          <a:p>
            <a:r>
              <a:rPr lang="fr-FR" dirty="0"/>
              <a:t>CET: Contrat d’Engagement Territorial</a:t>
            </a:r>
          </a:p>
        </p:txBody>
      </p:sp>
      <p:sp>
        <p:nvSpPr>
          <p:cNvPr id="4" name="Espace réservé du numéro de diapositive 3"/>
          <p:cNvSpPr>
            <a:spLocks noGrp="1"/>
          </p:cNvSpPr>
          <p:nvPr>
            <p:ph type="sldNum" sz="quarter" idx="5"/>
          </p:nvPr>
        </p:nvSpPr>
        <p:spPr/>
        <p:txBody>
          <a:bodyPr/>
          <a:lstStyle/>
          <a:p>
            <a:fld id="{60E1505F-9BBE-4A4A-A554-D54E4FF4AC79}" type="slidenum">
              <a:rPr lang="fr-FR" smtClean="0"/>
              <a:t>5</a:t>
            </a:fld>
            <a:endParaRPr lang="fr-FR"/>
          </a:p>
        </p:txBody>
      </p:sp>
    </p:spTree>
    <p:extLst>
      <p:ext uri="{BB962C8B-B14F-4D97-AF65-F5344CB8AC3E}">
        <p14:creationId xmlns:p14="http://schemas.microsoft.com/office/powerpoint/2010/main" val="1848065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HPST: Hôpital, Patient, Santé, Territoire</a:t>
            </a:r>
          </a:p>
          <a:p>
            <a:r>
              <a:rPr lang="fr-FR" dirty="0"/>
              <a:t>ARS: Agence Régionale de Santé</a:t>
            </a:r>
          </a:p>
          <a:p>
            <a:r>
              <a:rPr lang="fr-FR" dirty="0"/>
              <a:t>MSP: Maison de Santé Pluridisciplinaires</a:t>
            </a:r>
          </a:p>
          <a:p>
            <a:r>
              <a:rPr lang="fr-FR" dirty="0"/>
              <a:t>T2A: Tarification A l’Acte</a:t>
            </a:r>
          </a:p>
          <a:p>
            <a:r>
              <a:rPr lang="fr-FR" dirty="0"/>
              <a:t>MS: Modernisation de la Santé</a:t>
            </a:r>
          </a:p>
          <a:p>
            <a:r>
              <a:rPr lang="fr-FR" dirty="0"/>
              <a:t>GHT: Groupement hospitalier de Territoire</a:t>
            </a:r>
          </a:p>
          <a:p>
            <a:r>
              <a:rPr lang="fr-FR" dirty="0"/>
              <a:t>DMP: Dossier Médical Personnel</a:t>
            </a:r>
          </a:p>
          <a:p>
            <a:r>
              <a:rPr lang="fr-FR" dirty="0"/>
              <a:t>STSP: Service Territoriaux de Santé Public</a:t>
            </a:r>
          </a:p>
          <a:p>
            <a:r>
              <a:rPr lang="fr-FR" dirty="0"/>
              <a:t>CPTS: Communauté Professionnelle de Territoire de Santé</a:t>
            </a:r>
          </a:p>
          <a:p>
            <a:r>
              <a:rPr lang="fr-FR" dirty="0"/>
              <a:t>ESP: Equipe de Soins Primaires</a:t>
            </a:r>
          </a:p>
          <a:p>
            <a:r>
              <a:rPr lang="fr-FR" dirty="0"/>
              <a:t>ESS: Equipe de soins Spécialisés</a:t>
            </a:r>
          </a:p>
          <a:p>
            <a:r>
              <a:rPr lang="fr-FR" dirty="0"/>
              <a:t>SAS: Service d’Accès aux Soins</a:t>
            </a:r>
          </a:p>
          <a:p>
            <a:r>
              <a:rPr lang="fr-FR" dirty="0"/>
              <a:t>SNP: Soins Non Programmés</a:t>
            </a:r>
          </a:p>
          <a:p>
            <a:r>
              <a:rPr lang="fr-FR" dirty="0"/>
              <a:t>IPA: Infirmier de Pratique Avancé</a:t>
            </a:r>
          </a:p>
          <a:p>
            <a:r>
              <a:rPr lang="fr-FR" dirty="0"/>
              <a:t>CET: Contrat d’Engagement Territorial</a:t>
            </a:r>
          </a:p>
          <a:p>
            <a:r>
              <a:rPr lang="fr-FR" dirty="0"/>
              <a:t>PDSA: Permanence Des Soins Ambulatoire</a:t>
            </a:r>
          </a:p>
        </p:txBody>
      </p:sp>
      <p:sp>
        <p:nvSpPr>
          <p:cNvPr id="4" name="Espace réservé du numéro de diapositive 3"/>
          <p:cNvSpPr>
            <a:spLocks noGrp="1"/>
          </p:cNvSpPr>
          <p:nvPr>
            <p:ph type="sldNum" sz="quarter" idx="5"/>
          </p:nvPr>
        </p:nvSpPr>
        <p:spPr/>
        <p:txBody>
          <a:bodyPr/>
          <a:lstStyle/>
          <a:p>
            <a:fld id="{60E1505F-9BBE-4A4A-A554-D54E4FF4AC79}" type="slidenum">
              <a:rPr lang="fr-FR" smtClean="0"/>
              <a:t>6</a:t>
            </a:fld>
            <a:endParaRPr lang="fr-FR"/>
          </a:p>
        </p:txBody>
      </p:sp>
    </p:spTree>
    <p:extLst>
      <p:ext uri="{BB962C8B-B14F-4D97-AF65-F5344CB8AC3E}">
        <p14:creationId xmlns:p14="http://schemas.microsoft.com/office/powerpoint/2010/main" val="191501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CPTS: Communauté Professionnelle de Territoire de Santé</a:t>
            </a:r>
            <a:br>
              <a:rPr lang="fr-FR" dirty="0"/>
            </a:br>
            <a:r>
              <a:rPr lang="fr-FR" dirty="0"/>
              <a:t>MSP: Maison de Santé Pluridisciplinaire</a:t>
            </a:r>
          </a:p>
          <a:p>
            <a:r>
              <a:rPr lang="fr-FR" dirty="0"/>
              <a:t>SNP: Soins Non Programmés</a:t>
            </a:r>
          </a:p>
        </p:txBody>
      </p:sp>
      <p:sp>
        <p:nvSpPr>
          <p:cNvPr id="4" name="Espace réservé du numéro de diapositive 3"/>
          <p:cNvSpPr>
            <a:spLocks noGrp="1"/>
          </p:cNvSpPr>
          <p:nvPr>
            <p:ph type="sldNum" sz="quarter" idx="5"/>
          </p:nvPr>
        </p:nvSpPr>
        <p:spPr/>
        <p:txBody>
          <a:bodyPr/>
          <a:lstStyle/>
          <a:p>
            <a:fld id="{60E1505F-9BBE-4A4A-A554-D54E4FF4AC79}" type="slidenum">
              <a:rPr lang="fr-FR" smtClean="0"/>
              <a:t>7</a:t>
            </a:fld>
            <a:endParaRPr lang="fr-FR"/>
          </a:p>
        </p:txBody>
      </p:sp>
    </p:spTree>
    <p:extLst>
      <p:ext uri="{BB962C8B-B14F-4D97-AF65-F5344CB8AC3E}">
        <p14:creationId xmlns:p14="http://schemas.microsoft.com/office/powerpoint/2010/main" val="2696937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CNR: Conseil Nationale de Résistance 1945</a:t>
            </a:r>
            <a:br>
              <a:rPr lang="fr-FR" dirty="0"/>
            </a:br>
            <a:r>
              <a:rPr lang="fr-FR" dirty="0"/>
              <a:t>CET: Contrant d’Engagement Territorial</a:t>
            </a:r>
          </a:p>
        </p:txBody>
      </p:sp>
      <p:sp>
        <p:nvSpPr>
          <p:cNvPr id="4" name="Espace réservé du numéro de diapositive 3"/>
          <p:cNvSpPr>
            <a:spLocks noGrp="1"/>
          </p:cNvSpPr>
          <p:nvPr>
            <p:ph type="sldNum" sz="quarter" idx="5"/>
          </p:nvPr>
        </p:nvSpPr>
        <p:spPr/>
        <p:txBody>
          <a:bodyPr/>
          <a:lstStyle/>
          <a:p>
            <a:fld id="{60E1505F-9BBE-4A4A-A554-D54E4FF4AC79}" type="slidenum">
              <a:rPr lang="fr-FR" smtClean="0"/>
              <a:t>8</a:t>
            </a:fld>
            <a:endParaRPr lang="fr-FR"/>
          </a:p>
        </p:txBody>
      </p:sp>
    </p:spTree>
    <p:extLst>
      <p:ext uri="{BB962C8B-B14F-4D97-AF65-F5344CB8AC3E}">
        <p14:creationId xmlns:p14="http://schemas.microsoft.com/office/powerpoint/2010/main" val="3998800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DMP: Dossier </a:t>
            </a:r>
            <a:r>
              <a:rPr lang="fr-FR" dirty="0" err="1"/>
              <a:t>Medical</a:t>
            </a:r>
            <a:r>
              <a:rPr lang="fr-FR" dirty="0"/>
              <a:t> Personnel</a:t>
            </a:r>
          </a:p>
          <a:p>
            <a:r>
              <a:rPr lang="fr-FR" dirty="0"/>
              <a:t>CNAM: Caisse Nationale de l’Assurance Maladie</a:t>
            </a:r>
          </a:p>
          <a:p>
            <a:r>
              <a:rPr lang="fr-FR" dirty="0"/>
              <a:t>INS: Identifiant National de Santé</a:t>
            </a:r>
          </a:p>
        </p:txBody>
      </p:sp>
      <p:sp>
        <p:nvSpPr>
          <p:cNvPr id="4" name="Espace réservé du numéro de diapositive 3"/>
          <p:cNvSpPr>
            <a:spLocks noGrp="1"/>
          </p:cNvSpPr>
          <p:nvPr>
            <p:ph type="sldNum" sz="quarter" idx="5"/>
          </p:nvPr>
        </p:nvSpPr>
        <p:spPr/>
        <p:txBody>
          <a:bodyPr/>
          <a:lstStyle/>
          <a:p>
            <a:fld id="{60E1505F-9BBE-4A4A-A554-D54E4FF4AC79}" type="slidenum">
              <a:rPr lang="fr-FR" smtClean="0"/>
              <a:t>9</a:t>
            </a:fld>
            <a:endParaRPr lang="fr-FR"/>
          </a:p>
        </p:txBody>
      </p:sp>
    </p:spTree>
    <p:extLst>
      <p:ext uri="{BB962C8B-B14F-4D97-AF65-F5344CB8AC3E}">
        <p14:creationId xmlns:p14="http://schemas.microsoft.com/office/powerpoint/2010/main" val="3682280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ROSP: Revenu sur Objectifs de Santé Public</a:t>
            </a:r>
          </a:p>
        </p:txBody>
      </p:sp>
      <p:sp>
        <p:nvSpPr>
          <p:cNvPr id="4" name="Espace réservé du numéro de diapositive 3"/>
          <p:cNvSpPr>
            <a:spLocks noGrp="1"/>
          </p:cNvSpPr>
          <p:nvPr>
            <p:ph type="sldNum" sz="quarter" idx="5"/>
          </p:nvPr>
        </p:nvSpPr>
        <p:spPr/>
        <p:txBody>
          <a:bodyPr/>
          <a:lstStyle/>
          <a:p>
            <a:fld id="{60E1505F-9BBE-4A4A-A554-D54E4FF4AC79}" type="slidenum">
              <a:rPr lang="fr-FR" smtClean="0"/>
              <a:t>10</a:t>
            </a:fld>
            <a:endParaRPr lang="fr-FR"/>
          </a:p>
        </p:txBody>
      </p:sp>
    </p:spTree>
    <p:extLst>
      <p:ext uri="{BB962C8B-B14F-4D97-AF65-F5344CB8AC3E}">
        <p14:creationId xmlns:p14="http://schemas.microsoft.com/office/powerpoint/2010/main" val="2322195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CPTS: Communauté Professionnelle de Territoire de Santé</a:t>
            </a:r>
          </a:p>
          <a:p>
            <a:r>
              <a:rPr lang="fr-FR" dirty="0"/>
              <a:t>SNP: Soins Non Programmés</a:t>
            </a:r>
          </a:p>
          <a:p>
            <a:r>
              <a:rPr lang="fr-FR" dirty="0"/>
              <a:t>SAU: Service d’Accueil des Urgences</a:t>
            </a:r>
          </a:p>
        </p:txBody>
      </p:sp>
      <p:sp>
        <p:nvSpPr>
          <p:cNvPr id="4" name="Espace réservé du numéro de diapositive 3"/>
          <p:cNvSpPr>
            <a:spLocks noGrp="1"/>
          </p:cNvSpPr>
          <p:nvPr>
            <p:ph type="sldNum" sz="quarter" idx="5"/>
          </p:nvPr>
        </p:nvSpPr>
        <p:spPr/>
        <p:txBody>
          <a:bodyPr/>
          <a:lstStyle/>
          <a:p>
            <a:fld id="{60E1505F-9BBE-4A4A-A554-D54E4FF4AC79}" type="slidenum">
              <a:rPr lang="fr-FR" smtClean="0"/>
              <a:t>11</a:t>
            </a:fld>
            <a:endParaRPr lang="fr-FR"/>
          </a:p>
        </p:txBody>
      </p:sp>
    </p:spTree>
    <p:extLst>
      <p:ext uri="{BB962C8B-B14F-4D97-AF65-F5344CB8AC3E}">
        <p14:creationId xmlns:p14="http://schemas.microsoft.com/office/powerpoint/2010/main" val="4212797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CTS: Conférence Territoriale de Santé</a:t>
            </a:r>
          </a:p>
          <a:p>
            <a:r>
              <a:rPr lang="fr-FR" dirty="0"/>
              <a:t>CPTS: Communauté Professionnelle de Territoire de Santé</a:t>
            </a:r>
          </a:p>
          <a:p>
            <a:r>
              <a:rPr lang="fr-FR" dirty="0"/>
              <a:t>PTS: Projet Territorial de Santé</a:t>
            </a:r>
          </a:p>
          <a:p>
            <a:r>
              <a:rPr lang="fr-FR" dirty="0"/>
              <a:t>CESP: Contrat d’Engagement de Santé Public</a:t>
            </a:r>
          </a:p>
        </p:txBody>
      </p:sp>
      <p:sp>
        <p:nvSpPr>
          <p:cNvPr id="4" name="Espace réservé du numéro de diapositive 3"/>
          <p:cNvSpPr>
            <a:spLocks noGrp="1"/>
          </p:cNvSpPr>
          <p:nvPr>
            <p:ph type="sldNum" sz="quarter" idx="5"/>
          </p:nvPr>
        </p:nvSpPr>
        <p:spPr/>
        <p:txBody>
          <a:bodyPr/>
          <a:lstStyle/>
          <a:p>
            <a:fld id="{60E1505F-9BBE-4A4A-A554-D54E4FF4AC79}" type="slidenum">
              <a:rPr lang="fr-FR" smtClean="0"/>
              <a:t>22</a:t>
            </a:fld>
            <a:endParaRPr lang="fr-FR"/>
          </a:p>
        </p:txBody>
      </p:sp>
    </p:spTree>
    <p:extLst>
      <p:ext uri="{BB962C8B-B14F-4D97-AF65-F5344CB8AC3E}">
        <p14:creationId xmlns:p14="http://schemas.microsoft.com/office/powerpoint/2010/main" val="26711449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fr-FR"/>
              <a:t>Modifiez le style du titre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909561" y="4314328"/>
            <a:ext cx="2910840" cy="374642"/>
          </a:xfrm>
        </p:spPr>
        <p:txBody>
          <a:bodyPr/>
          <a:lstStyle/>
          <a:p>
            <a:r>
              <a:rPr lang="fr-FR"/>
              <a:t>2/05/23</a:t>
            </a:r>
            <a:endParaRPr lang="en-US"/>
          </a:p>
        </p:txBody>
      </p:sp>
      <p:sp>
        <p:nvSpPr>
          <p:cNvPr id="5" name="Footer Placeholder 4"/>
          <p:cNvSpPr>
            <a:spLocks noGrp="1"/>
          </p:cNvSpPr>
          <p:nvPr>
            <p:ph type="ftr" sz="quarter" idx="11"/>
          </p:nvPr>
        </p:nvSpPr>
        <p:spPr>
          <a:xfrm>
            <a:off x="1371600" y="4323845"/>
            <a:ext cx="6400800" cy="365125"/>
          </a:xfrm>
        </p:spPr>
        <p:txBody>
          <a:bodyPr/>
          <a:lstStyle/>
          <a:p>
            <a:r>
              <a:rPr lang="en-US"/>
              <a:t>Collectif pour une Médecine Libre et Indépendante</a:t>
            </a:r>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r>
              <a:rPr lang="fr-FR"/>
              <a:t>2/05/23</a:t>
            </a:r>
            <a:endParaRPr lang="en-US"/>
          </a:p>
        </p:txBody>
      </p:sp>
      <p:sp>
        <p:nvSpPr>
          <p:cNvPr id="5" name="Footer Placeholder 4"/>
          <p:cNvSpPr>
            <a:spLocks noGrp="1"/>
          </p:cNvSpPr>
          <p:nvPr>
            <p:ph type="ftr" sz="quarter" idx="11"/>
          </p:nvPr>
        </p:nvSpPr>
        <p:spPr/>
        <p:txBody>
          <a:bodyPr/>
          <a:lstStyle/>
          <a:p>
            <a:r>
              <a:rPr lang="en-US" dirty="0"/>
              <a:t>Collectif pour </a:t>
            </a:r>
            <a:r>
              <a:rPr lang="en-US" dirty="0" err="1"/>
              <a:t>une</a:t>
            </a:r>
            <a:r>
              <a:rPr lang="en-US" dirty="0"/>
              <a:t> </a:t>
            </a:r>
            <a:r>
              <a:rPr lang="en-US" dirty="0" err="1"/>
              <a:t>Médecine</a:t>
            </a:r>
            <a:r>
              <a:rPr lang="en-US" dirty="0"/>
              <a:t> Libre et </a:t>
            </a:r>
            <a:r>
              <a:rPr lang="en-US" dirty="0" err="1"/>
              <a:t>Indépendante</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fr-FR"/>
              <a:t>Modifiez le style du titre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r>
              <a:rPr lang="fr-FR"/>
              <a:t>2/05/23</a:t>
            </a:r>
            <a:endParaRPr lang="en-US"/>
          </a:p>
        </p:txBody>
      </p:sp>
      <p:sp>
        <p:nvSpPr>
          <p:cNvPr id="5" name="Footer Placeholder 4"/>
          <p:cNvSpPr>
            <a:spLocks noGrp="1"/>
          </p:cNvSpPr>
          <p:nvPr>
            <p:ph type="ftr" sz="quarter" idx="11"/>
          </p:nvPr>
        </p:nvSpPr>
        <p:spPr>
          <a:xfrm>
            <a:off x="685800" y="381001"/>
            <a:ext cx="6991492" cy="364065"/>
          </a:xfrm>
        </p:spPr>
        <p:txBody>
          <a:bodyPr/>
          <a:lstStyle/>
          <a:p>
            <a:r>
              <a:rPr lang="en-US"/>
              <a:t>Collectif pour une Médecine Libre et Indépendante</a:t>
            </a:r>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r>
              <a:rPr lang="fr-FR"/>
              <a:t>2/05/23</a:t>
            </a:r>
            <a:endParaRPr lang="en-US"/>
          </a:p>
        </p:txBody>
      </p:sp>
      <p:sp>
        <p:nvSpPr>
          <p:cNvPr id="6" name="Footer Placeholder 5"/>
          <p:cNvSpPr>
            <a:spLocks noGrp="1"/>
          </p:cNvSpPr>
          <p:nvPr>
            <p:ph type="ftr" sz="quarter" idx="11"/>
          </p:nvPr>
        </p:nvSpPr>
        <p:spPr/>
        <p:txBody>
          <a:bodyPr/>
          <a:lstStyle/>
          <a:p>
            <a:r>
              <a:rPr lang="en-US"/>
              <a:t>Collectif pour une Médecine Libre et Indépendante</a:t>
            </a:r>
          </a:p>
        </p:txBody>
      </p:sp>
      <p:sp>
        <p:nvSpPr>
          <p:cNvPr id="7" name="Slide Number Placeholder 6"/>
          <p:cNvSpPr>
            <a:spLocks noGrp="1"/>
          </p:cNvSpPr>
          <p:nvPr>
            <p:ph type="sldNum" sz="quarter" idx="12"/>
          </p:nvPr>
        </p:nvSpPr>
        <p:spPr/>
        <p:txBody>
          <a:bodyPr/>
          <a:lstStyle/>
          <a:p>
            <a:fld id="{6D22F896-40B5-4ADD-8801-0D06FADFA095}" type="slidenum">
              <a:rPr lang="en-US"/>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fr-FR"/>
              <a:t>Modifiez le style du titre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85800" y="3132666"/>
            <a:ext cx="5311775" cy="308601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3132666"/>
            <a:ext cx="5334000" cy="308601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r>
              <a:rPr lang="fr-FR"/>
              <a:t>2/05/23</a:t>
            </a:r>
            <a:endParaRPr lang="en-US"/>
          </a:p>
        </p:txBody>
      </p:sp>
      <p:sp>
        <p:nvSpPr>
          <p:cNvPr id="8" name="Footer Placeholder 7"/>
          <p:cNvSpPr>
            <a:spLocks noGrp="1"/>
          </p:cNvSpPr>
          <p:nvPr>
            <p:ph type="ftr" sz="quarter" idx="11"/>
          </p:nvPr>
        </p:nvSpPr>
        <p:spPr/>
        <p:txBody>
          <a:bodyPr/>
          <a:lstStyle/>
          <a:p>
            <a:r>
              <a:rPr lang="en-US"/>
              <a:t>Collectif pour une Médecine Libre et Indépendante</a:t>
            </a:r>
          </a:p>
        </p:txBody>
      </p:sp>
      <p:sp>
        <p:nvSpPr>
          <p:cNvPr id="9" name="Slide Number Placeholder 8"/>
          <p:cNvSpPr>
            <a:spLocks noGrp="1"/>
          </p:cNvSpPr>
          <p:nvPr>
            <p:ph type="sldNum" sz="quarter" idx="12"/>
          </p:nvPr>
        </p:nvSpPr>
        <p:spPr/>
        <p:txBody>
          <a:bodyPr/>
          <a:lstStyle/>
          <a:p>
            <a:fld id="{6D22F896-40B5-4ADD-8801-0D06FADFA095}" type="slidenum">
              <a:rPr lang="en-US"/>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r>
              <a:rPr lang="fr-FR"/>
              <a:t>2/05/23</a:t>
            </a:r>
            <a:endParaRPr lang="en-US"/>
          </a:p>
        </p:txBody>
      </p:sp>
      <p:sp>
        <p:nvSpPr>
          <p:cNvPr id="4" name="Footer Placeholder 3"/>
          <p:cNvSpPr>
            <a:spLocks noGrp="1"/>
          </p:cNvSpPr>
          <p:nvPr>
            <p:ph type="ftr" sz="quarter" idx="11"/>
          </p:nvPr>
        </p:nvSpPr>
        <p:spPr/>
        <p:txBody>
          <a:bodyPr/>
          <a:lstStyle/>
          <a:p>
            <a:r>
              <a:rPr lang="en-US"/>
              <a:t>Collectif pour une Médecine Libre et Indépendante</a:t>
            </a:r>
          </a:p>
        </p:txBody>
      </p:sp>
      <p:sp>
        <p:nvSpPr>
          <p:cNvPr id="5" name="Slide Number Placeholder 4"/>
          <p:cNvSpPr>
            <a:spLocks noGrp="1"/>
          </p:cNvSpPr>
          <p:nvPr>
            <p:ph type="sldNum" sz="quarter" idx="12"/>
          </p:nvPr>
        </p:nvSpPr>
        <p:spPr/>
        <p:txBody>
          <a:bodyPr/>
          <a:lstStyle/>
          <a:p>
            <a:fld id="{6D22F896-40B5-4ADD-8801-0D06FADFA095}" type="slidenum">
              <a:rPr lang="en-US"/>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fr-FR"/>
              <a:t>2/05/23</a:t>
            </a:r>
            <a:endParaRPr lang="en-US"/>
          </a:p>
        </p:txBody>
      </p:sp>
      <p:sp>
        <p:nvSpPr>
          <p:cNvPr id="3" name="Footer Placeholder 2"/>
          <p:cNvSpPr>
            <a:spLocks noGrp="1"/>
          </p:cNvSpPr>
          <p:nvPr>
            <p:ph type="ftr" sz="quarter" idx="11"/>
          </p:nvPr>
        </p:nvSpPr>
        <p:spPr/>
        <p:txBody>
          <a:bodyPr/>
          <a:lstStyle/>
          <a:p>
            <a:r>
              <a:rPr lang="en-US"/>
              <a:t>Collectif pour une Médecine Libre et Indépendante</a:t>
            </a:r>
          </a:p>
        </p:txBody>
      </p:sp>
      <p:sp>
        <p:nvSpPr>
          <p:cNvPr id="4" name="Slide Number Placeholder 3"/>
          <p:cNvSpPr>
            <a:spLocks noGrp="1"/>
          </p:cNvSpPr>
          <p:nvPr>
            <p:ph type="sldNum" sz="quarter" idx="12"/>
          </p:nvPr>
        </p:nvSpPr>
        <p:spPr/>
        <p:txBody>
          <a:bodyPr/>
          <a:lstStyle/>
          <a:p>
            <a:fld id="{6D22F896-40B5-4ADD-8801-0D06FADFA095}" type="slidenum">
              <a:rPr lang="en-US"/>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fr-FR"/>
              <a:t>Modifiez le style du titre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r>
              <a:rPr lang="fr-FR"/>
              <a:t>2/05/23</a:t>
            </a:r>
            <a:endParaRPr lang="en-US"/>
          </a:p>
        </p:txBody>
      </p:sp>
      <p:sp>
        <p:nvSpPr>
          <p:cNvPr id="6" name="Footer Placeholder 5"/>
          <p:cNvSpPr>
            <a:spLocks noGrp="1"/>
          </p:cNvSpPr>
          <p:nvPr>
            <p:ph type="ftr" sz="quarter" idx="11"/>
          </p:nvPr>
        </p:nvSpPr>
        <p:spPr/>
        <p:txBody>
          <a:bodyPr/>
          <a:lstStyle/>
          <a:p>
            <a:r>
              <a:rPr lang="en-US"/>
              <a:t>Collectif pour une Médecine Libre et Indépendante</a:t>
            </a:r>
          </a:p>
        </p:txBody>
      </p:sp>
      <p:sp>
        <p:nvSpPr>
          <p:cNvPr id="7" name="Slide Number Placeholder 6"/>
          <p:cNvSpPr>
            <a:spLocks noGrp="1"/>
          </p:cNvSpPr>
          <p:nvPr>
            <p:ph type="sldNum" sz="quarter" idx="12"/>
          </p:nvPr>
        </p:nvSpPr>
        <p:spPr/>
        <p:txBody>
          <a:bodyPr/>
          <a:lstStyle/>
          <a:p>
            <a:fld id="{6D22F896-40B5-4ADD-8801-0D06FADFA095}" type="slidenum">
              <a:rPr lang="en-US"/>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r>
              <a:rPr lang="fr-FR"/>
              <a:t>2/05/23</a:t>
            </a:r>
            <a:endParaRPr lang="en-US"/>
          </a:p>
        </p:txBody>
      </p:sp>
      <p:sp>
        <p:nvSpPr>
          <p:cNvPr id="6" name="Footer Placeholder 5"/>
          <p:cNvSpPr>
            <a:spLocks noGrp="1"/>
          </p:cNvSpPr>
          <p:nvPr>
            <p:ph type="ftr" sz="quarter" idx="11"/>
          </p:nvPr>
        </p:nvSpPr>
        <p:spPr/>
        <p:txBody>
          <a:bodyPr/>
          <a:lstStyle/>
          <a:p>
            <a:r>
              <a:rPr lang="en-US"/>
              <a:t>Collectif pour une Médecine Libre et Indépendante</a:t>
            </a:r>
          </a:p>
        </p:txBody>
      </p:sp>
      <p:sp>
        <p:nvSpPr>
          <p:cNvPr id="7" name="Slide Number Placeholder 6"/>
          <p:cNvSpPr>
            <a:spLocks noGrp="1"/>
          </p:cNvSpPr>
          <p:nvPr>
            <p:ph type="sldNum" sz="quarter" idx="12"/>
          </p:nvPr>
        </p:nvSpPr>
        <p:spPr/>
        <p:txBody>
          <a:bodyPr/>
          <a:lstStyle/>
          <a:p>
            <a:fld id="{6D22F896-40B5-4ADD-8801-0D06FADFA095}" type="slidenum">
              <a:rPr lang="en-US"/>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r>
              <a:rPr lang="fr-FR"/>
              <a:t>2/05/23</a:t>
            </a:r>
            <a:endParaRPr lang="en-US"/>
          </a:p>
        </p:txBody>
      </p:sp>
      <p:sp>
        <p:nvSpPr>
          <p:cNvPr id="6" name="Footer Placeholder 5"/>
          <p:cNvSpPr>
            <a:spLocks noGrp="1"/>
          </p:cNvSpPr>
          <p:nvPr>
            <p:ph type="ftr" sz="quarter" idx="11"/>
          </p:nvPr>
        </p:nvSpPr>
        <p:spPr/>
        <p:txBody>
          <a:bodyPr/>
          <a:lstStyle/>
          <a:p>
            <a:r>
              <a:rPr lang="en-US"/>
              <a:t>Collectif pour une Médecine Libre et Indépendante</a:t>
            </a:r>
          </a:p>
        </p:txBody>
      </p:sp>
      <p:sp>
        <p:nvSpPr>
          <p:cNvPr id="7" name="Slide Number Placeholder 6"/>
          <p:cNvSpPr>
            <a:spLocks noGrp="1"/>
          </p:cNvSpPr>
          <p:nvPr>
            <p:ph type="sldNum" sz="quarter" idx="12"/>
          </p:nvPr>
        </p:nvSpPr>
        <p:spPr/>
        <p:txBody>
          <a:bodyPr/>
          <a:lstStyle/>
          <a:p>
            <a:fld id="{6D22F896-40B5-4ADD-8801-0D06FADFA095}" type="slidenum">
              <a:rPr lang="en-US"/>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re et légende">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fr-FR"/>
              <a:t>Modifiez le style du titre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r>
              <a:rPr lang="fr-FR"/>
              <a:t>2/05/23</a:t>
            </a:r>
            <a:endParaRPr lang="en-US"/>
          </a:p>
        </p:txBody>
      </p:sp>
      <p:sp>
        <p:nvSpPr>
          <p:cNvPr id="6" name="Footer Placeholder 5"/>
          <p:cNvSpPr>
            <a:spLocks noGrp="1"/>
          </p:cNvSpPr>
          <p:nvPr>
            <p:ph type="ftr" sz="quarter" idx="11"/>
          </p:nvPr>
        </p:nvSpPr>
        <p:spPr>
          <a:xfrm>
            <a:off x="685800" y="379941"/>
            <a:ext cx="6991492" cy="365125"/>
          </a:xfrm>
        </p:spPr>
        <p:txBody>
          <a:bodyPr/>
          <a:lstStyle/>
          <a:p>
            <a:r>
              <a:rPr lang="en-US"/>
              <a:t>Collectif pour une Médecine Libre et Indépendante</a:t>
            </a:r>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fr-FR"/>
              <a:t>Modifiez le style du titre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r>
              <a:rPr lang="fr-FR"/>
              <a:t>2/05/23</a:t>
            </a:r>
            <a:endParaRPr lang="en-US"/>
          </a:p>
        </p:txBody>
      </p:sp>
      <p:sp>
        <p:nvSpPr>
          <p:cNvPr id="6" name="Footer Placeholder 5"/>
          <p:cNvSpPr>
            <a:spLocks noGrp="1"/>
          </p:cNvSpPr>
          <p:nvPr>
            <p:ph type="ftr" sz="quarter" idx="11"/>
          </p:nvPr>
        </p:nvSpPr>
        <p:spPr>
          <a:xfrm>
            <a:off x="685800" y="379941"/>
            <a:ext cx="6991492" cy="365125"/>
          </a:xfrm>
        </p:spPr>
        <p:txBody>
          <a:bodyPr/>
          <a:lstStyle/>
          <a:p>
            <a:r>
              <a:rPr lang="en-US"/>
              <a:t>Collectif pour une Médecine Libre et Indépendante</a:t>
            </a:r>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a:t>‹N°›</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fr-FR"/>
              <a:t>Modifiez le style du titre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r>
              <a:rPr lang="fr-FR"/>
              <a:t>2/05/23</a:t>
            </a:r>
            <a:endParaRPr lang="en-US"/>
          </a:p>
        </p:txBody>
      </p:sp>
      <p:sp>
        <p:nvSpPr>
          <p:cNvPr id="6" name="Footer Placeholder 5"/>
          <p:cNvSpPr>
            <a:spLocks noGrp="1"/>
          </p:cNvSpPr>
          <p:nvPr>
            <p:ph type="ftr" sz="quarter" idx="11"/>
          </p:nvPr>
        </p:nvSpPr>
        <p:spPr>
          <a:xfrm>
            <a:off x="685800" y="378883"/>
            <a:ext cx="6991492" cy="365125"/>
          </a:xfrm>
        </p:spPr>
        <p:txBody>
          <a:bodyPr/>
          <a:lstStyle/>
          <a:p>
            <a:r>
              <a:rPr lang="en-US"/>
              <a:t>Collectif pour une Médecine Libre et Indépendante</a:t>
            </a:r>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a:t>‹N°›</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fr-FR"/>
              <a:t>Modifiez le style du titre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r>
              <a:rPr lang="fr-FR"/>
              <a:t>2/05/23</a:t>
            </a:r>
            <a:endParaRPr lang="en-US"/>
          </a:p>
        </p:txBody>
      </p:sp>
      <p:sp>
        <p:nvSpPr>
          <p:cNvPr id="4" name="Footer Placeholder 3"/>
          <p:cNvSpPr>
            <a:spLocks noGrp="1"/>
          </p:cNvSpPr>
          <p:nvPr>
            <p:ph type="ftr" sz="quarter" idx="11"/>
          </p:nvPr>
        </p:nvSpPr>
        <p:spPr/>
        <p:txBody>
          <a:bodyPr/>
          <a:lstStyle/>
          <a:p>
            <a:r>
              <a:rPr lang="en-US"/>
              <a:t>Collectif pour une Médecine Libre et Indépendante</a:t>
            </a:r>
          </a:p>
        </p:txBody>
      </p:sp>
      <p:sp>
        <p:nvSpPr>
          <p:cNvPr id="5" name="Slide Number Placeholder 4"/>
          <p:cNvSpPr>
            <a:spLocks noGrp="1"/>
          </p:cNvSpPr>
          <p:nvPr>
            <p:ph type="sldNum" sz="quarter" idx="12"/>
          </p:nvPr>
        </p:nvSpPr>
        <p:spPr/>
        <p:txBody>
          <a:bodyPr/>
          <a:lstStyle/>
          <a:p>
            <a:fld id="{6D22F896-40B5-4ADD-8801-0D06FADFA095}" type="slidenum">
              <a:rPr lang="en-US"/>
              <a:t>‹N°›</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fr-FR"/>
              <a:t>Modifiez le style du titre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r>
              <a:rPr lang="fr-FR"/>
              <a:t>2/05/23</a:t>
            </a:r>
            <a:endParaRPr lang="en-US"/>
          </a:p>
        </p:txBody>
      </p:sp>
      <p:sp>
        <p:nvSpPr>
          <p:cNvPr id="4" name="Footer Placeholder 3"/>
          <p:cNvSpPr>
            <a:spLocks noGrp="1"/>
          </p:cNvSpPr>
          <p:nvPr>
            <p:ph type="ftr" sz="quarter" idx="11"/>
          </p:nvPr>
        </p:nvSpPr>
        <p:spPr/>
        <p:txBody>
          <a:bodyPr/>
          <a:lstStyle/>
          <a:p>
            <a:r>
              <a:rPr lang="en-US"/>
              <a:t>Collectif pour une Médecine Libre et Indépendante</a:t>
            </a:r>
          </a:p>
        </p:txBody>
      </p:sp>
      <p:sp>
        <p:nvSpPr>
          <p:cNvPr id="5" name="Slide Number Placeholder 4"/>
          <p:cNvSpPr>
            <a:spLocks noGrp="1"/>
          </p:cNvSpPr>
          <p:nvPr>
            <p:ph type="sldNum" sz="quarter" idx="12"/>
          </p:nvPr>
        </p:nvSpPr>
        <p:spPr/>
        <p:txBody>
          <a:bodyPr/>
          <a:lstStyle/>
          <a:p>
            <a:fld id="{6D22F896-40B5-4ADD-8801-0D06FADFA095}" type="slidenum">
              <a:rPr lang="en-US"/>
              <a:t>‹N°›</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r>
              <a:rPr lang="fr-FR"/>
              <a:t>2/05/23</a:t>
            </a:r>
            <a:endParaRPr lang="en-US"/>
          </a:p>
        </p:txBody>
      </p:sp>
      <p:sp>
        <p:nvSpPr>
          <p:cNvPr id="5" name="Footer Placeholder 4"/>
          <p:cNvSpPr>
            <a:spLocks noGrp="1"/>
          </p:cNvSpPr>
          <p:nvPr>
            <p:ph type="ftr" sz="quarter" idx="11"/>
          </p:nvPr>
        </p:nvSpPr>
        <p:spPr/>
        <p:txBody>
          <a:bodyPr/>
          <a:lstStyle/>
          <a:p>
            <a:r>
              <a:rPr lang="en-US"/>
              <a:t>Collectif pour une Médecine Libre et Indépendante</a:t>
            </a:r>
          </a:p>
        </p:txBody>
      </p:sp>
      <p:sp>
        <p:nvSpPr>
          <p:cNvPr id="6" name="Slide Number Placeholder 5"/>
          <p:cNvSpPr>
            <a:spLocks noGrp="1"/>
          </p:cNvSpPr>
          <p:nvPr>
            <p:ph type="sldNum" sz="quarter" idx="12"/>
          </p:nvPr>
        </p:nvSpPr>
        <p:spPr/>
        <p:txBody>
          <a:bodyPr/>
          <a:lstStyle/>
          <a:p>
            <a:fld id="{6D22F896-40B5-4ADD-8801-0D06FADFA095}" type="slidenum">
              <a:rPr lang="en-US"/>
              <a:t>‹N°›</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r>
              <a:rPr lang="fr-FR"/>
              <a:t>2/05/23</a:t>
            </a:r>
            <a:endParaRPr lang="en-US"/>
          </a:p>
        </p:txBody>
      </p:sp>
      <p:sp>
        <p:nvSpPr>
          <p:cNvPr id="5" name="Footer Placeholder 4"/>
          <p:cNvSpPr>
            <a:spLocks noGrp="1"/>
          </p:cNvSpPr>
          <p:nvPr>
            <p:ph type="ftr" sz="quarter" idx="11"/>
          </p:nvPr>
        </p:nvSpPr>
        <p:spPr>
          <a:xfrm>
            <a:off x="685800" y="381000"/>
            <a:ext cx="6991492" cy="365125"/>
          </a:xfrm>
        </p:spPr>
        <p:txBody>
          <a:bodyPr/>
          <a:lstStyle/>
          <a:p>
            <a:r>
              <a:rPr lang="en-US"/>
              <a:t>Collectif pour une Médecine Libre et Indépendante</a:t>
            </a:r>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r>
              <a:rPr lang="fr-FR"/>
              <a:t>2/05/23</a:t>
            </a:r>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a:t>Collectif pour une Médecine Libre et Indépendante</a:t>
            </a: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a:pPr/>
              <a:t>‹N°›</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EA55A7-8326-2E83-3E89-E44CB80B9932}"/>
              </a:ext>
            </a:extLst>
          </p:cNvPr>
          <p:cNvSpPr>
            <a:spLocks noGrp="1"/>
          </p:cNvSpPr>
          <p:nvPr>
            <p:ph type="ctrTitle"/>
          </p:nvPr>
        </p:nvSpPr>
        <p:spPr/>
        <p:txBody>
          <a:bodyPr>
            <a:normAutofit fontScale="90000"/>
          </a:bodyPr>
          <a:lstStyle/>
          <a:p>
            <a:pPr algn="ctr"/>
            <a:r>
              <a:rPr lang="fr-FR" sz="4800" cap="none" dirty="0"/>
              <a:t>Collectif pour une Médecine Libre et Indépendante</a:t>
            </a:r>
            <a:br>
              <a:rPr lang="fr-FR" sz="4800" cap="none" dirty="0"/>
            </a:br>
            <a:r>
              <a:rPr lang="fr-FR" sz="4800" cap="none" dirty="0" err="1"/>
              <a:t>CoMeLI</a:t>
            </a:r>
            <a:r>
              <a:rPr lang="fr-FR" sz="4800" cap="none" dirty="0"/>
              <a:t>  </a:t>
            </a:r>
          </a:p>
        </p:txBody>
      </p:sp>
      <p:sp>
        <p:nvSpPr>
          <p:cNvPr id="3" name="Sous-titre 2">
            <a:extLst>
              <a:ext uri="{FF2B5EF4-FFF2-40B4-BE49-F238E27FC236}">
                <a16:creationId xmlns:a16="http://schemas.microsoft.com/office/drawing/2014/main" id="{F74CC01E-0C31-76A4-04F5-5497A056826E}"/>
              </a:ext>
            </a:extLst>
          </p:cNvPr>
          <p:cNvSpPr>
            <a:spLocks noGrp="1"/>
          </p:cNvSpPr>
          <p:nvPr>
            <p:ph type="subTitle" idx="1"/>
          </p:nvPr>
        </p:nvSpPr>
        <p:spPr>
          <a:xfrm>
            <a:off x="1371600" y="3987264"/>
            <a:ext cx="9448800" cy="813336"/>
          </a:xfrm>
        </p:spPr>
        <p:txBody>
          <a:bodyPr>
            <a:normAutofit lnSpcReduction="10000"/>
          </a:bodyPr>
          <a:lstStyle/>
          <a:p>
            <a:pPr algn="r"/>
            <a:r>
              <a:rPr lang="fr-FR" sz="2400" dirty="0"/>
              <a:t>Pas de médecine sans médecins</a:t>
            </a:r>
          </a:p>
          <a:p>
            <a:pPr algn="r"/>
            <a:r>
              <a:rPr lang="fr-FR" sz="2400" dirty="0"/>
              <a:t>Dans le respect de la déontologie</a:t>
            </a:r>
          </a:p>
        </p:txBody>
      </p:sp>
      <p:sp>
        <p:nvSpPr>
          <p:cNvPr id="4" name="ZoneTexte 3">
            <a:extLst>
              <a:ext uri="{FF2B5EF4-FFF2-40B4-BE49-F238E27FC236}">
                <a16:creationId xmlns:a16="http://schemas.microsoft.com/office/drawing/2014/main" id="{D70EB047-D3F8-EC29-EBDB-BA7744E97A2F}"/>
              </a:ext>
            </a:extLst>
          </p:cNvPr>
          <p:cNvSpPr txBox="1"/>
          <p:nvPr/>
        </p:nvSpPr>
        <p:spPr>
          <a:xfrm flipH="1">
            <a:off x="1371599" y="5717628"/>
            <a:ext cx="2186609" cy="369332"/>
          </a:xfrm>
          <a:prstGeom prst="rect">
            <a:avLst/>
          </a:prstGeom>
          <a:noFill/>
        </p:spPr>
        <p:txBody>
          <a:bodyPr wrap="square" rtlCol="0">
            <a:spAutoFit/>
          </a:bodyPr>
          <a:lstStyle/>
          <a:p>
            <a:r>
              <a:rPr lang="fr-FR" dirty="0"/>
              <a:t>Septembre 2023</a:t>
            </a:r>
          </a:p>
        </p:txBody>
      </p:sp>
    </p:spTree>
    <p:extLst>
      <p:ext uri="{BB962C8B-B14F-4D97-AF65-F5344CB8AC3E}">
        <p14:creationId xmlns:p14="http://schemas.microsoft.com/office/powerpoint/2010/main" val="1702121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2895600" y="227660"/>
            <a:ext cx="8610600" cy="1293028"/>
          </a:xfrm>
        </p:spPr>
        <p:txBody>
          <a:bodyPr/>
          <a:lstStyle/>
          <a:p>
            <a:r>
              <a:rPr lang="fr-FR" cap="none"/>
              <a:t>Rappels historiques</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923104" cy="5108712"/>
          </a:xfrm>
        </p:spPr>
        <p:txBody>
          <a:bodyPr/>
          <a:lstStyle/>
          <a:p>
            <a:r>
              <a:rPr lang="fr-FR" dirty="0"/>
              <a:t>Bien que considérée comme profession libérale, notre exercice est cadré:</a:t>
            </a:r>
          </a:p>
          <a:p>
            <a:pPr lvl="1"/>
            <a:r>
              <a:rPr lang="fr-FR" sz="1800" dirty="0"/>
              <a:t>Par le code de déontologie (présent dans CSP)</a:t>
            </a:r>
          </a:p>
          <a:p>
            <a:pPr lvl="1"/>
            <a:r>
              <a:rPr lang="fr-FR" sz="1800" dirty="0"/>
              <a:t>Par la convention médicale</a:t>
            </a:r>
          </a:p>
          <a:p>
            <a:pPr lvl="1"/>
            <a:r>
              <a:rPr lang="fr-FR" sz="1800" dirty="0"/>
              <a:t>Par les lois santé</a:t>
            </a:r>
          </a:p>
          <a:p>
            <a:pPr lvl="1"/>
            <a:endParaRPr lang="fr-FR" dirty="0"/>
          </a:p>
          <a:p>
            <a:r>
              <a:rPr lang="fr-FR" dirty="0"/>
              <a:t>Notre exercice est dépendant de: </a:t>
            </a:r>
          </a:p>
          <a:p>
            <a:pPr lvl="1"/>
            <a:r>
              <a:rPr lang="fr-FR" sz="1800" dirty="0"/>
              <a:t>Caractéristiques démographiques médicales : gérés par l’Etat</a:t>
            </a:r>
          </a:p>
          <a:p>
            <a:pPr lvl="1"/>
            <a:r>
              <a:rPr lang="fr-FR" sz="1800" dirty="0"/>
              <a:t>Caractéristiques de la santé populationnelle : gérées par les soignants</a:t>
            </a:r>
          </a:p>
          <a:p>
            <a:pPr lvl="1"/>
            <a:r>
              <a:rPr lang="fr-FR" sz="1800" dirty="0"/>
              <a:t>Interactions professionnelles: ETS (public &amp; privés), l’ambulatoire, et le médico-sociale</a:t>
            </a:r>
          </a:p>
          <a:p>
            <a:pPr marL="457200" lvl="1" indent="0">
              <a:buNone/>
            </a:pPr>
            <a:endParaRPr lang="fr-FR" sz="1800" dirty="0"/>
          </a:p>
          <a:p>
            <a:r>
              <a:rPr lang="fr-FR" dirty="0"/>
              <a:t>Notre exercice est défendu</a:t>
            </a:r>
          </a:p>
          <a:p>
            <a:pPr lvl="1"/>
            <a:r>
              <a:rPr lang="fr-FR" sz="1800" dirty="0"/>
              <a:t>Le CNOM : sur le volet déontologique</a:t>
            </a:r>
          </a:p>
          <a:p>
            <a:pPr lvl="1"/>
            <a:r>
              <a:rPr lang="fr-FR" sz="1800" dirty="0"/>
              <a:t>Les syndicats : sur le volet financier </a:t>
            </a:r>
          </a:p>
          <a:p>
            <a:pPr lvl="1"/>
            <a:r>
              <a:rPr lang="fr-FR" sz="1800" dirty="0"/>
              <a:t>Les URPS: sur le volet organisationnel</a:t>
            </a:r>
          </a:p>
          <a:p>
            <a:pPr lvl="1"/>
            <a:endParaRPr lang="fr-FR" dirty="0"/>
          </a:p>
        </p:txBody>
      </p:sp>
      <p:sp>
        <p:nvSpPr>
          <p:cNvPr id="5" name="Espace réservé de la date 4">
            <a:extLst>
              <a:ext uri="{FF2B5EF4-FFF2-40B4-BE49-F238E27FC236}">
                <a16:creationId xmlns:a16="http://schemas.microsoft.com/office/drawing/2014/main" id="{4D97E195-CB64-6411-414D-4BF6783274B5}"/>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FF293E53-0B54-2CAC-1576-3AC0BF41B6FF}"/>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2108933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2895600" y="227660"/>
            <a:ext cx="8610600" cy="1293028"/>
          </a:xfrm>
        </p:spPr>
        <p:txBody>
          <a:bodyPr/>
          <a:lstStyle/>
          <a:p>
            <a:r>
              <a:rPr lang="fr-FR" cap="none"/>
              <a:t>Rappels historiques</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1059160" cy="5108712"/>
          </a:xfrm>
        </p:spPr>
        <p:txBody>
          <a:bodyPr>
            <a:normAutofit/>
          </a:bodyPr>
          <a:lstStyle/>
          <a:p>
            <a:pPr lvl="1"/>
            <a:endParaRPr lang="fr-FR" dirty="0"/>
          </a:p>
          <a:p>
            <a:r>
              <a:rPr lang="fr-FR" dirty="0"/>
              <a:t>La 1° convention médicale a été signée en 70-71: juste et équilibrée</a:t>
            </a:r>
          </a:p>
          <a:p>
            <a:pPr lvl="1"/>
            <a:r>
              <a:rPr lang="fr-FR" sz="1600" dirty="0"/>
              <a:t>Objectifs : égal accès aux soins par la négociation des tarifs d’actes</a:t>
            </a:r>
          </a:p>
          <a:p>
            <a:pPr lvl="1"/>
            <a:r>
              <a:rPr lang="fr-FR" sz="1600" dirty="0"/>
              <a:t>Équilibre entre la contrainte tarifaire négociée et des avantages conventionnelles (prise en charge d’une partie de nos charges sociales)</a:t>
            </a:r>
          </a:p>
          <a:p>
            <a:pPr lvl="1"/>
            <a:r>
              <a:rPr lang="fr-FR" sz="1600" dirty="0"/>
              <a:t>Devant le déficit chronique de l’AM, introduction des forfaits, de l’administration, contraintes…</a:t>
            </a:r>
          </a:p>
          <a:p>
            <a:pPr lvl="1"/>
            <a:endParaRPr lang="fr-FR" dirty="0"/>
          </a:p>
          <a:p>
            <a:r>
              <a:rPr lang="fr-FR" dirty="0"/>
              <a:t>La 1° loi santé a été introduit en 1995: changement de paradigme</a:t>
            </a:r>
          </a:p>
          <a:p>
            <a:pPr lvl="1"/>
            <a:r>
              <a:rPr lang="fr-FR" sz="1600" dirty="0"/>
              <a:t>Objectifs: limiter les dépenses de la santé avec la mise en place de l’ONDAM et LFSS</a:t>
            </a:r>
          </a:p>
          <a:p>
            <a:pPr lvl="1"/>
            <a:r>
              <a:rPr lang="fr-FR" sz="1600" dirty="0"/>
              <a:t>Ensemble de contraintes purement comptables doublée d’une administration plus ou moins centralisée, </a:t>
            </a:r>
          </a:p>
          <a:p>
            <a:pPr lvl="1"/>
            <a:r>
              <a:rPr lang="fr-FR" sz="1600" dirty="0"/>
              <a:t>Aucune vision à long terme mais juste constat d’échec des partenaires sociaux à résorber les dépenses</a:t>
            </a:r>
          </a:p>
          <a:p>
            <a:pPr lvl="1"/>
            <a:endParaRPr lang="fr-FR" sz="1600" dirty="0"/>
          </a:p>
          <a:p>
            <a:r>
              <a:rPr lang="fr-FR" dirty="0"/>
              <a:t>L’ensemble a conduit en 20 ans, à une usine à gaz politico-administrative </a:t>
            </a:r>
          </a:p>
          <a:p>
            <a:pPr lvl="1"/>
            <a:r>
              <a:rPr lang="fr-FR" sz="1600" dirty="0"/>
              <a:t>On ne sait plus qui décide de quoi?</a:t>
            </a:r>
          </a:p>
          <a:p>
            <a:pPr lvl="1"/>
            <a:r>
              <a:rPr lang="fr-FR" sz="1600" dirty="0"/>
              <a:t>Et dans quels objectifs?</a:t>
            </a:r>
          </a:p>
          <a:p>
            <a:pPr lvl="1"/>
            <a:endParaRPr lang="fr-FR" dirty="0"/>
          </a:p>
        </p:txBody>
      </p:sp>
      <p:sp>
        <p:nvSpPr>
          <p:cNvPr id="5" name="Espace réservé de la date 4">
            <a:extLst>
              <a:ext uri="{FF2B5EF4-FFF2-40B4-BE49-F238E27FC236}">
                <a16:creationId xmlns:a16="http://schemas.microsoft.com/office/drawing/2014/main" id="{E04FE865-602D-0AF9-337A-5999D083CA2E}"/>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5D614D58-9CFE-AB2F-5685-7A32DA111902}"/>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578569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du contenu 7">
            <a:extLst>
              <a:ext uri="{FF2B5EF4-FFF2-40B4-BE49-F238E27FC236}">
                <a16:creationId xmlns:a16="http://schemas.microsoft.com/office/drawing/2014/main" id="{7E695A84-F80B-D7D3-CEC1-BE516DD8CC0C}"/>
              </a:ext>
            </a:extLst>
          </p:cNvPr>
          <p:cNvPicPr>
            <a:picLocks noGrp="1" noChangeAspect="1"/>
          </p:cNvPicPr>
          <p:nvPr>
            <p:ph idx="1"/>
          </p:nvPr>
        </p:nvPicPr>
        <p:blipFill>
          <a:blip r:embed="rId3"/>
          <a:stretch>
            <a:fillRect/>
          </a:stretch>
        </p:blipFill>
        <p:spPr>
          <a:xfrm>
            <a:off x="1422400" y="479355"/>
            <a:ext cx="9692640" cy="5881688"/>
          </a:xfrm>
        </p:spPr>
      </p:pic>
      <p:sp>
        <p:nvSpPr>
          <p:cNvPr id="2" name="Espace réservé de la date 1">
            <a:extLst>
              <a:ext uri="{FF2B5EF4-FFF2-40B4-BE49-F238E27FC236}">
                <a16:creationId xmlns:a16="http://schemas.microsoft.com/office/drawing/2014/main" id="{2F52268D-DBA7-E267-6193-95963CCDB579}"/>
              </a:ext>
            </a:extLst>
          </p:cNvPr>
          <p:cNvSpPr>
            <a:spLocks noGrp="1"/>
          </p:cNvSpPr>
          <p:nvPr>
            <p:ph type="dt" sz="half" idx="10"/>
          </p:nvPr>
        </p:nvSpPr>
        <p:spPr/>
        <p:txBody>
          <a:bodyPr/>
          <a:lstStyle/>
          <a:p>
            <a:r>
              <a:rPr lang="fr-FR"/>
              <a:t>2/05/23</a:t>
            </a:r>
            <a:endParaRPr lang="en-US"/>
          </a:p>
        </p:txBody>
      </p:sp>
      <p:sp>
        <p:nvSpPr>
          <p:cNvPr id="3" name="Espace réservé du pied de page 2">
            <a:extLst>
              <a:ext uri="{FF2B5EF4-FFF2-40B4-BE49-F238E27FC236}">
                <a16:creationId xmlns:a16="http://schemas.microsoft.com/office/drawing/2014/main" id="{C112E642-3254-0909-58F1-B283919897D1}"/>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2238627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a:t>Rappels historiques :convention médicale</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lstStyle/>
          <a:p>
            <a:r>
              <a:rPr lang="fr-FR" dirty="0"/>
              <a:t>Convention 2023:</a:t>
            </a:r>
          </a:p>
          <a:p>
            <a:pPr lvl="1"/>
            <a:r>
              <a:rPr lang="fr-FR" dirty="0"/>
              <a:t>Prolongation de celle de 2016</a:t>
            </a:r>
          </a:p>
          <a:p>
            <a:pPr lvl="1"/>
            <a:r>
              <a:rPr lang="fr-FR" dirty="0"/>
              <a:t>limitation tarifaire (+1,5€), création forfaitaire (SAS, Assistants…), introduction CET</a:t>
            </a:r>
          </a:p>
          <a:p>
            <a:pPr lvl="1"/>
            <a:r>
              <a:rPr lang="fr-FR" dirty="0">
                <a:solidFill>
                  <a:srgbClr val="FFC000"/>
                </a:solidFill>
              </a:rPr>
              <a:t>Rejetée par tous les syndicats</a:t>
            </a:r>
          </a:p>
          <a:p>
            <a:pPr lvl="1"/>
            <a:endParaRPr lang="fr-FR" dirty="0"/>
          </a:p>
          <a:p>
            <a:r>
              <a:rPr lang="fr-FR" dirty="0"/>
              <a:t>Règlement Arbitral</a:t>
            </a:r>
          </a:p>
          <a:p>
            <a:pPr lvl="1"/>
            <a:r>
              <a:rPr lang="fr-FR" dirty="0"/>
              <a:t>Avenant à la convention 2016 avec augmentation tarifaire de 1,5€ au 1/11/23</a:t>
            </a:r>
          </a:p>
          <a:p>
            <a:pPr lvl="1"/>
            <a:r>
              <a:rPr lang="fr-FR" dirty="0"/>
              <a:t>Majoration ALD, maintient de CET</a:t>
            </a:r>
          </a:p>
          <a:p>
            <a:pPr lvl="1"/>
            <a:r>
              <a:rPr lang="fr-FR" dirty="0"/>
              <a:t>Pour une </a:t>
            </a:r>
            <a:r>
              <a:rPr lang="fr-FR" dirty="0">
                <a:solidFill>
                  <a:srgbClr val="FFC000"/>
                </a:solidFill>
              </a:rPr>
              <a:t>durée max de 5 ans</a:t>
            </a:r>
          </a:p>
          <a:p>
            <a:pPr lvl="1"/>
            <a:endParaRPr lang="fr-FR" dirty="0"/>
          </a:p>
          <a:p>
            <a:r>
              <a:rPr lang="fr-FR" dirty="0"/>
              <a:t>Les négociations conventionnelles ont été parasitées</a:t>
            </a:r>
          </a:p>
          <a:p>
            <a:pPr lvl="1"/>
            <a:r>
              <a:rPr lang="fr-FR" dirty="0"/>
              <a:t>Normalement entre syndicats et la CNAM (indépendante)</a:t>
            </a:r>
          </a:p>
          <a:p>
            <a:pPr lvl="1"/>
            <a:r>
              <a:rPr lang="fr-FR" dirty="0">
                <a:solidFill>
                  <a:srgbClr val="FFC000"/>
                </a:solidFill>
              </a:rPr>
              <a:t>Influence des politiques par différentes lois</a:t>
            </a:r>
          </a:p>
        </p:txBody>
      </p:sp>
      <p:sp>
        <p:nvSpPr>
          <p:cNvPr id="5" name="Espace réservé de la date 4">
            <a:extLst>
              <a:ext uri="{FF2B5EF4-FFF2-40B4-BE49-F238E27FC236}">
                <a16:creationId xmlns:a16="http://schemas.microsoft.com/office/drawing/2014/main" id="{70FF2523-DD3A-4F3E-01AD-2F6D2A683BD5}"/>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700D29A5-77A1-A54B-882A-19563556EAF6}"/>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1145388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a:t>Rappels historiques :Lois Santé</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lstStyle/>
          <a:p>
            <a:r>
              <a:rPr lang="fr-FR" dirty="0"/>
              <a:t>Loi HPST (Bachelot, 2010):</a:t>
            </a:r>
          </a:p>
          <a:p>
            <a:pPr lvl="1"/>
            <a:r>
              <a:rPr lang="fr-FR" sz="1600" dirty="0">
                <a:solidFill>
                  <a:srgbClr val="FFC000"/>
                </a:solidFill>
              </a:rPr>
              <a:t>Création des ARS</a:t>
            </a:r>
            <a:r>
              <a:rPr lang="fr-FR" sz="1600" dirty="0"/>
              <a:t>, Financement des MSP, </a:t>
            </a:r>
            <a:r>
              <a:rPr lang="fr-FR" sz="1600" dirty="0">
                <a:solidFill>
                  <a:srgbClr val="FFC000"/>
                </a:solidFill>
              </a:rPr>
              <a:t>introduction du T2A </a:t>
            </a:r>
          </a:p>
          <a:p>
            <a:pPr lvl="1"/>
            <a:r>
              <a:rPr lang="fr-FR" sz="1600" dirty="0"/>
              <a:t>tous les décrets d’applications ne sont toujours pas parus</a:t>
            </a:r>
          </a:p>
          <a:p>
            <a:r>
              <a:rPr lang="fr-FR" dirty="0"/>
              <a:t>Loi MS (</a:t>
            </a:r>
            <a:r>
              <a:rPr lang="fr-FR" dirty="0" err="1"/>
              <a:t>Marissol</a:t>
            </a:r>
            <a:r>
              <a:rPr lang="fr-FR" dirty="0"/>
              <a:t> </a:t>
            </a:r>
            <a:r>
              <a:rPr lang="fr-FR" dirty="0" err="1"/>
              <a:t>Tourraine</a:t>
            </a:r>
            <a:r>
              <a:rPr lang="fr-FR" dirty="0"/>
              <a:t>, 2015):</a:t>
            </a:r>
          </a:p>
          <a:p>
            <a:pPr lvl="1"/>
            <a:r>
              <a:rPr lang="fr-FR" sz="1600" dirty="0">
                <a:solidFill>
                  <a:srgbClr val="FFC000"/>
                </a:solidFill>
              </a:rPr>
              <a:t>Tiers payant généralisé</a:t>
            </a:r>
            <a:r>
              <a:rPr lang="fr-FR" sz="1600" dirty="0"/>
              <a:t> en ambulatoire</a:t>
            </a:r>
          </a:p>
          <a:p>
            <a:pPr lvl="1"/>
            <a:r>
              <a:rPr lang="fr-FR" sz="1600" dirty="0"/>
              <a:t>Création GHT, Transfert </a:t>
            </a:r>
            <a:r>
              <a:rPr lang="fr-FR" sz="1600" dirty="0">
                <a:solidFill>
                  <a:srgbClr val="FFC000"/>
                </a:solidFill>
              </a:rPr>
              <a:t>DMP à la CNAM</a:t>
            </a:r>
            <a:r>
              <a:rPr lang="fr-FR" sz="1600" dirty="0"/>
              <a:t>, STSP (?)</a:t>
            </a:r>
          </a:p>
          <a:p>
            <a:r>
              <a:rPr lang="fr-FR" dirty="0"/>
              <a:t>Loi Ma santé 22 (</a:t>
            </a:r>
            <a:r>
              <a:rPr lang="fr-FR" dirty="0" err="1"/>
              <a:t>Buzyn</a:t>
            </a:r>
            <a:r>
              <a:rPr lang="fr-FR" dirty="0"/>
              <a:t>, 2017): </a:t>
            </a:r>
          </a:p>
          <a:p>
            <a:pPr lvl="1"/>
            <a:r>
              <a:rPr lang="fr-FR" sz="1600" dirty="0"/>
              <a:t>Création </a:t>
            </a:r>
            <a:r>
              <a:rPr lang="fr-FR" sz="1600" dirty="0">
                <a:solidFill>
                  <a:srgbClr val="FFC000"/>
                </a:solidFill>
              </a:rPr>
              <a:t>CPTS, ESP, accélération numérique </a:t>
            </a:r>
            <a:r>
              <a:rPr lang="fr-FR" sz="1600" dirty="0"/>
              <a:t>(Ségur numérique)</a:t>
            </a:r>
          </a:p>
          <a:p>
            <a:pPr lvl="1"/>
            <a:r>
              <a:rPr lang="fr-FR" sz="1600" dirty="0"/>
              <a:t>Introduction SAS (en pleine crise covid) et des SNP</a:t>
            </a:r>
          </a:p>
          <a:p>
            <a:r>
              <a:rPr lang="fr-FR" dirty="0"/>
              <a:t>Loi RIST (Avril 23)</a:t>
            </a:r>
          </a:p>
          <a:p>
            <a:pPr lvl="1"/>
            <a:r>
              <a:rPr lang="fr-FR" sz="1600" dirty="0">
                <a:solidFill>
                  <a:srgbClr val="FFC000"/>
                </a:solidFill>
              </a:rPr>
              <a:t>Transfert compétences </a:t>
            </a:r>
            <a:r>
              <a:rPr lang="fr-FR" sz="1600" dirty="0"/>
              <a:t>(IPA, pharmacien) </a:t>
            </a:r>
          </a:p>
          <a:p>
            <a:pPr lvl="1"/>
            <a:r>
              <a:rPr lang="fr-FR" sz="1600" dirty="0"/>
              <a:t>Introduction du CET, PDSA collective</a:t>
            </a:r>
          </a:p>
          <a:p>
            <a:r>
              <a:rPr lang="fr-FR" dirty="0"/>
              <a:t>Projet de Loi VALLETOUX (Juin 23)</a:t>
            </a:r>
          </a:p>
          <a:p>
            <a:pPr lvl="1"/>
            <a:r>
              <a:rPr lang="fr-FR" sz="1600" dirty="0"/>
              <a:t>Possibilité d’Obligation PDSA et CPTS, avec </a:t>
            </a:r>
            <a:r>
              <a:rPr lang="fr-FR" sz="1600" dirty="0">
                <a:solidFill>
                  <a:srgbClr val="FFC000"/>
                </a:solidFill>
              </a:rPr>
              <a:t>transfert des responsabilités de l’Etat</a:t>
            </a:r>
          </a:p>
          <a:p>
            <a:pPr lvl="1"/>
            <a:r>
              <a:rPr lang="fr-FR" sz="1600" dirty="0"/>
              <a:t>Installation gérée par les ARS (après avis CDO???)</a:t>
            </a:r>
          </a:p>
        </p:txBody>
      </p:sp>
      <p:sp>
        <p:nvSpPr>
          <p:cNvPr id="5" name="Espace réservé de la date 4">
            <a:extLst>
              <a:ext uri="{FF2B5EF4-FFF2-40B4-BE49-F238E27FC236}">
                <a16:creationId xmlns:a16="http://schemas.microsoft.com/office/drawing/2014/main" id="{32BECB2A-6830-5EE8-D472-2B7C2F82E84F}"/>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4D39564D-4794-C0C2-7C59-E7250E4A3B6B}"/>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1578839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a:t>Rappels historiques : Et le futur?</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lstStyle/>
          <a:p>
            <a:r>
              <a:rPr lang="fr-FR" dirty="0"/>
              <a:t>Une </a:t>
            </a:r>
            <a:r>
              <a:rPr lang="fr-FR" dirty="0">
                <a:solidFill>
                  <a:srgbClr val="FFC000"/>
                </a:solidFill>
              </a:rPr>
              <a:t>perte d’indépendance </a:t>
            </a:r>
            <a:r>
              <a:rPr lang="fr-FR" dirty="0"/>
              <a:t>de nos instances :</a:t>
            </a:r>
          </a:p>
          <a:p>
            <a:pPr lvl="1"/>
            <a:r>
              <a:rPr lang="fr-FR" sz="1600" dirty="0"/>
              <a:t>Syndicats financés par la signature conventionnelle</a:t>
            </a:r>
          </a:p>
          <a:p>
            <a:pPr lvl="1"/>
            <a:r>
              <a:rPr lang="fr-FR" sz="1600" dirty="0"/>
              <a:t>La CNAM (de droit privé) mise sous double tutelle de Bercy et ministère santé</a:t>
            </a:r>
          </a:p>
          <a:p>
            <a:pPr lvl="1"/>
            <a:r>
              <a:rPr lang="fr-FR" sz="1600" dirty="0"/>
              <a:t>Transfert de responsabilités de l’Etats aux organisations territoriales (CPTS, MSP)</a:t>
            </a:r>
          </a:p>
          <a:p>
            <a:r>
              <a:rPr lang="fr-FR" dirty="0"/>
              <a:t>Une logique législative aberrante : </a:t>
            </a:r>
            <a:r>
              <a:rPr lang="fr-FR" dirty="0">
                <a:solidFill>
                  <a:srgbClr val="FFC000"/>
                </a:solidFill>
              </a:rPr>
              <a:t>générer et gérer la pénurie</a:t>
            </a:r>
          </a:p>
          <a:p>
            <a:pPr lvl="1"/>
            <a:r>
              <a:rPr lang="fr-FR" sz="1600" dirty="0"/>
              <a:t>Axiome: Offre de soins génère la demande et donc la dépense. Ainsi pour faire des économie, il suffit de diminuer la demande en limitant l’offre</a:t>
            </a:r>
          </a:p>
          <a:p>
            <a:pPr lvl="1"/>
            <a:r>
              <a:rPr lang="fr-FR" sz="1600" dirty="0"/>
              <a:t>Or augmentation espérance de vie (qualité des soins), explosion des polypathologies, </a:t>
            </a:r>
          </a:p>
          <a:p>
            <a:pPr lvl="1"/>
            <a:r>
              <a:rPr lang="fr-FR" sz="1600" dirty="0"/>
              <a:t>Et des dépenses publiques dictées par la commission européenne et les agences de notation</a:t>
            </a:r>
          </a:p>
          <a:p>
            <a:r>
              <a:rPr lang="fr-FR" dirty="0"/>
              <a:t>Conséquences</a:t>
            </a:r>
          </a:p>
          <a:p>
            <a:pPr lvl="1"/>
            <a:r>
              <a:rPr lang="fr-FR" sz="1600" dirty="0"/>
              <a:t>Les services d’urgences surchargés, sans lits d’aval : solutions = intérimaires</a:t>
            </a:r>
          </a:p>
          <a:p>
            <a:pPr lvl="1"/>
            <a:r>
              <a:rPr lang="fr-FR" sz="1600" dirty="0"/>
              <a:t>En amont des urgences, l’ambulatoire perd son attractivité : solution = obligations en tout genre</a:t>
            </a:r>
          </a:p>
          <a:p>
            <a:pPr lvl="1"/>
            <a:r>
              <a:rPr lang="fr-FR" sz="1600" dirty="0"/>
              <a:t>Favorisation des SNP sans régulation pour gérer la pénurie de l’offre, </a:t>
            </a:r>
          </a:p>
          <a:p>
            <a:pPr lvl="1"/>
            <a:r>
              <a:rPr lang="fr-FR" sz="1600" dirty="0"/>
              <a:t>et suradministration pour éviter les dérives financières,</a:t>
            </a:r>
          </a:p>
          <a:p>
            <a:pPr lvl="1"/>
            <a:r>
              <a:rPr lang="fr-FR" sz="1600" dirty="0"/>
              <a:t>Bref : </a:t>
            </a:r>
            <a:r>
              <a:rPr lang="fr-FR" sz="1600" dirty="0">
                <a:solidFill>
                  <a:srgbClr val="FFC000"/>
                </a:solidFill>
              </a:rPr>
              <a:t>Perte de confiance totale </a:t>
            </a:r>
            <a:r>
              <a:rPr lang="fr-FR" sz="1600" dirty="0"/>
              <a:t>et </a:t>
            </a:r>
            <a:r>
              <a:rPr lang="fr-FR" sz="1600" dirty="0">
                <a:solidFill>
                  <a:srgbClr val="FFC000"/>
                </a:solidFill>
              </a:rPr>
              <a:t>aucune vision à long terme</a:t>
            </a:r>
          </a:p>
          <a:p>
            <a:pPr lvl="1"/>
            <a:endParaRPr lang="fr-FR" dirty="0"/>
          </a:p>
        </p:txBody>
      </p:sp>
      <p:sp>
        <p:nvSpPr>
          <p:cNvPr id="5" name="Espace réservé de la date 4">
            <a:extLst>
              <a:ext uri="{FF2B5EF4-FFF2-40B4-BE49-F238E27FC236}">
                <a16:creationId xmlns:a16="http://schemas.microsoft.com/office/drawing/2014/main" id="{61A25F6A-67B0-7954-4C15-086F74E66A5A}"/>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2E1C1D81-39E9-0D1D-9E5F-DF85C792FB32}"/>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1002515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a:t>Conséquences pratiques :</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lstStyle/>
          <a:p>
            <a:r>
              <a:rPr lang="fr-FR" dirty="0"/>
              <a:t>Suradministration de notre exercice :</a:t>
            </a:r>
          </a:p>
          <a:p>
            <a:pPr lvl="1"/>
            <a:r>
              <a:rPr lang="fr-FR" sz="1600" dirty="0">
                <a:solidFill>
                  <a:srgbClr val="FFC000"/>
                </a:solidFill>
              </a:rPr>
              <a:t>Perte du temps médical</a:t>
            </a:r>
            <a:r>
              <a:rPr lang="fr-FR" sz="1600" dirty="0"/>
              <a:t>, au profit paperasses et réunionites (CPTS, MSP, …)</a:t>
            </a:r>
          </a:p>
          <a:p>
            <a:pPr lvl="1"/>
            <a:r>
              <a:rPr lang="fr-FR" sz="1600" dirty="0"/>
              <a:t>L’administratif remplace Le soignant dans l’objectif unique de maitrise des dépenses</a:t>
            </a:r>
          </a:p>
          <a:p>
            <a:r>
              <a:rPr lang="fr-FR" dirty="0"/>
              <a:t>Dévalorisation de la profession</a:t>
            </a:r>
          </a:p>
          <a:p>
            <a:pPr lvl="1"/>
            <a:r>
              <a:rPr lang="fr-FR" sz="1600" dirty="0">
                <a:solidFill>
                  <a:srgbClr val="FFC000"/>
                </a:solidFill>
              </a:rPr>
              <a:t>Stigmatisation: corporatisme </a:t>
            </a:r>
            <a:r>
              <a:rPr lang="fr-FR" sz="1600" dirty="0"/>
              <a:t>ou « pas assez engagée », d’où les CET </a:t>
            </a:r>
          </a:p>
          <a:p>
            <a:pPr lvl="1"/>
            <a:r>
              <a:rPr lang="fr-FR" sz="1600" dirty="0"/>
              <a:t>Favorisation des </a:t>
            </a:r>
            <a:r>
              <a:rPr lang="fr-FR" sz="1600" dirty="0">
                <a:solidFill>
                  <a:srgbClr val="FFC000"/>
                </a:solidFill>
              </a:rPr>
              <a:t>soins quantitatifs (SNP) </a:t>
            </a:r>
            <a:r>
              <a:rPr lang="fr-FR" sz="1600" dirty="0"/>
              <a:t>pour répondre à la demande croissante et dérégulée : perte de sens pour les soignants</a:t>
            </a:r>
          </a:p>
          <a:p>
            <a:pPr lvl="1"/>
            <a:r>
              <a:rPr lang="fr-FR" sz="1600" dirty="0">
                <a:solidFill>
                  <a:srgbClr val="FFC000"/>
                </a:solidFill>
              </a:rPr>
              <a:t>Transfert de compétences </a:t>
            </a:r>
            <a:r>
              <a:rPr lang="fr-FR" sz="1600" dirty="0"/>
              <a:t>(pharmacien, IPA) au lieu d’un exercice coordonné par le médecin</a:t>
            </a:r>
          </a:p>
          <a:p>
            <a:pPr lvl="1"/>
            <a:r>
              <a:rPr lang="fr-FR" sz="1600" dirty="0"/>
              <a:t>Une 4° année d’internat en MG pour boucher des trous que l’Etat a généré, </a:t>
            </a:r>
            <a:r>
              <a:rPr lang="fr-FR" sz="1600" dirty="0">
                <a:solidFill>
                  <a:srgbClr val="FFC000"/>
                </a:solidFill>
              </a:rPr>
              <a:t>sans reconnaissance de la spécialité du MT</a:t>
            </a:r>
          </a:p>
          <a:p>
            <a:pPr lvl="1"/>
            <a:r>
              <a:rPr lang="fr-FR" sz="1600" dirty="0"/>
              <a:t>Blocage tarifaire des actes, remplacé par des forfaits surréalistes (</a:t>
            </a:r>
            <a:r>
              <a:rPr lang="fr-FR" sz="1600" dirty="0" err="1"/>
              <a:t>cf</a:t>
            </a:r>
            <a:r>
              <a:rPr lang="fr-FR" sz="1600" dirty="0"/>
              <a:t> assistants)</a:t>
            </a:r>
            <a:endParaRPr lang="fr-FR" dirty="0"/>
          </a:p>
          <a:p>
            <a:r>
              <a:rPr lang="fr-FR" dirty="0"/>
              <a:t>Désorganisation du système de santé</a:t>
            </a:r>
          </a:p>
          <a:p>
            <a:pPr lvl="1"/>
            <a:r>
              <a:rPr lang="fr-FR" sz="1600" dirty="0"/>
              <a:t>Perte du parcours et régulation des soins (</a:t>
            </a:r>
            <a:r>
              <a:rPr lang="fr-FR" sz="1600" dirty="0" err="1"/>
              <a:t>cf</a:t>
            </a:r>
            <a:r>
              <a:rPr lang="fr-FR" sz="1600" dirty="0"/>
              <a:t> SNP)</a:t>
            </a:r>
          </a:p>
          <a:p>
            <a:pPr lvl="1"/>
            <a:r>
              <a:rPr lang="fr-FR" sz="1600" dirty="0">
                <a:solidFill>
                  <a:srgbClr val="FFC000"/>
                </a:solidFill>
              </a:rPr>
              <a:t>Soins devenus un bien de consommation</a:t>
            </a:r>
          </a:p>
          <a:p>
            <a:pPr lvl="1"/>
            <a:r>
              <a:rPr lang="fr-FR" sz="1600" dirty="0">
                <a:solidFill>
                  <a:srgbClr val="FFC000"/>
                </a:solidFill>
              </a:rPr>
              <a:t>Transfert du « risque maladie » aux sociétés privées </a:t>
            </a:r>
            <a:r>
              <a:rPr lang="fr-FR" sz="1600" dirty="0"/>
              <a:t>pour diminuer les dépenses</a:t>
            </a:r>
          </a:p>
          <a:p>
            <a:pPr lvl="1"/>
            <a:r>
              <a:rPr lang="fr-FR" sz="1600" dirty="0">
                <a:solidFill>
                  <a:srgbClr val="FFC000"/>
                </a:solidFill>
              </a:rPr>
              <a:t>Transfert des « responsabilités » de l’Etat </a:t>
            </a:r>
            <a:r>
              <a:rPr lang="fr-FR" sz="1600" dirty="0"/>
              <a:t>à des structures territoriales (CPTS, MSP, ESP, ESS et CTS)</a:t>
            </a:r>
          </a:p>
          <a:p>
            <a:pPr lvl="1"/>
            <a:r>
              <a:rPr lang="fr-FR" sz="1600" dirty="0"/>
              <a:t>On est bien loin de l’esprit de la « sécu » du CNR de 1945</a:t>
            </a:r>
          </a:p>
        </p:txBody>
      </p:sp>
      <p:sp>
        <p:nvSpPr>
          <p:cNvPr id="5" name="Espace réservé de la date 4">
            <a:extLst>
              <a:ext uri="{FF2B5EF4-FFF2-40B4-BE49-F238E27FC236}">
                <a16:creationId xmlns:a16="http://schemas.microsoft.com/office/drawing/2014/main" id="{7559520B-6A4B-5FDF-67E3-30FF6C047FEC}"/>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2E539D2D-E728-7FCC-2D5A-881631438830}"/>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3068985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a:t>Conséquences : La déontologie mise à mal</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normAutofit/>
          </a:bodyPr>
          <a:lstStyle/>
          <a:p>
            <a:r>
              <a:rPr lang="fr-FR" dirty="0"/>
              <a:t>Article 4 du CDM et  R.4127-4 du CSP:</a:t>
            </a:r>
          </a:p>
          <a:p>
            <a:pPr marL="0" indent="0">
              <a:buNone/>
            </a:pPr>
            <a:r>
              <a:rPr lang="fr-FR" sz="1600" i="1" dirty="0">
                <a:solidFill>
                  <a:srgbClr val="FFC000"/>
                </a:solidFill>
              </a:rPr>
              <a:t>Le secret professionnel, institué dans l’intérêt des patients, s’impose à tout médecin dans les conditions établies par la loi. Le secret couvre tout ce qui est venu à la connaissance du médecin dans l’exercice de sa profession, c’est-à-dire non seulement ce qui lui a été confié, mais aussi ce qu’il a vu, entendu ou compris.</a:t>
            </a:r>
          </a:p>
          <a:p>
            <a:pPr marL="0" indent="0">
              <a:buNone/>
            </a:pPr>
            <a:r>
              <a:rPr lang="fr-FR" dirty="0"/>
              <a:t>Et pourtant : Ségur numérique de la santé, DMP gérée par une assurance, (la CNAM), INS vérifiée par les PS (!!!)</a:t>
            </a:r>
          </a:p>
          <a:p>
            <a:pPr marL="0" indent="0">
              <a:buNone/>
            </a:pPr>
            <a:endParaRPr lang="fr-FR" dirty="0"/>
          </a:p>
          <a:p>
            <a:r>
              <a:rPr lang="fr-FR" dirty="0"/>
              <a:t>` Article 5 du CDM et  R.4127-5 du CSP:</a:t>
            </a:r>
          </a:p>
          <a:p>
            <a:pPr marL="0" indent="0">
              <a:buNone/>
            </a:pPr>
            <a:r>
              <a:rPr lang="fr-FR" sz="1600" i="1" dirty="0">
                <a:solidFill>
                  <a:srgbClr val="FFC000"/>
                </a:solidFill>
              </a:rPr>
              <a:t>Le médecin ne peut aliéner son indépendance professionnelle sous quelque forme que ce soit.</a:t>
            </a:r>
          </a:p>
          <a:p>
            <a:pPr marL="0" indent="0">
              <a:buNone/>
            </a:pPr>
            <a:r>
              <a:rPr lang="fr-FR" dirty="0"/>
              <a:t>Et pourtant: ROSP et autre forfait à la performance économique, Contrat d’Engagement Territorial, Convention médical poussant à 6 actes par heure si assistant</a:t>
            </a:r>
          </a:p>
        </p:txBody>
      </p:sp>
      <p:sp>
        <p:nvSpPr>
          <p:cNvPr id="5" name="Espace réservé de la date 4">
            <a:extLst>
              <a:ext uri="{FF2B5EF4-FFF2-40B4-BE49-F238E27FC236}">
                <a16:creationId xmlns:a16="http://schemas.microsoft.com/office/drawing/2014/main" id="{D5D1D7D5-3BAA-112C-4C77-4C89514AF578}"/>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C567F732-FEA5-9666-F109-FD38363F808B}"/>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3945167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a:t>Conséquences : La déontologie mise à mal</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normAutofit fontScale="92500" lnSpcReduction="20000"/>
          </a:bodyPr>
          <a:lstStyle/>
          <a:p>
            <a:r>
              <a:rPr lang="fr-FR" dirty="0"/>
              <a:t>Article 6 du CDM et  R.4127-6 du CSP:</a:t>
            </a:r>
          </a:p>
          <a:p>
            <a:pPr marL="0" indent="0">
              <a:buNone/>
            </a:pPr>
            <a:r>
              <a:rPr lang="fr-FR" sz="1900" i="1" dirty="0">
                <a:solidFill>
                  <a:srgbClr val="FFC000"/>
                </a:solidFill>
              </a:rPr>
              <a:t>Le médecin doit respecter le droit que possède toute personne de choisir librement son médecin. Il doit lui faciliter l’exercice de ce droit</a:t>
            </a:r>
            <a:r>
              <a:rPr lang="fr-FR" sz="1600" i="1" dirty="0">
                <a:solidFill>
                  <a:srgbClr val="FFC000"/>
                </a:solidFill>
              </a:rPr>
              <a:t>.</a:t>
            </a:r>
          </a:p>
          <a:p>
            <a:pPr marL="0" indent="0">
              <a:buNone/>
            </a:pPr>
            <a:r>
              <a:rPr lang="fr-FR" dirty="0"/>
              <a:t>Et pourtant: CPTS (bientôt obligatoire) avec ses propres règles, dérégulation d’accès aux soins (SNP, SA), une convention et des lois qui imposent la quantité à la qualité, La loi qui s’impose à la convention si celle-ci ne satisfait pas les syndicats</a:t>
            </a:r>
          </a:p>
          <a:p>
            <a:endParaRPr lang="fr-FR" dirty="0"/>
          </a:p>
          <a:p>
            <a:r>
              <a:rPr lang="fr-FR" dirty="0"/>
              <a:t>Article 19 et 25 du CDM et  R.4127-6 et R.4127-25 du CSP:</a:t>
            </a:r>
          </a:p>
          <a:p>
            <a:pPr marL="0" indent="0">
              <a:buNone/>
            </a:pPr>
            <a:r>
              <a:rPr lang="fr-FR" sz="1900" i="1" dirty="0">
                <a:solidFill>
                  <a:srgbClr val="FFC000"/>
                </a:solidFill>
              </a:rPr>
              <a:t>La médecine ne doit pas être pratiquée comme un commerce et n’incite pas à un recours inutile à des actes de prévention ou de soins. Elle ne porte pas atteinte à la dignité de la profession et n’induit pas le public en erreur.</a:t>
            </a:r>
          </a:p>
          <a:p>
            <a:pPr marL="0" indent="0">
              <a:buNone/>
            </a:pPr>
            <a:r>
              <a:rPr lang="fr-FR" sz="1900" i="1" dirty="0">
                <a:solidFill>
                  <a:srgbClr val="FFC000"/>
                </a:solidFill>
              </a:rPr>
              <a:t>Il est interdit aux médecins de dispenser des consultations, prescriptions ou avis médicaux dans des locaux commerciaux ou dans tout autre lieu où sont mis en vente des médicaments, produits ou appareils qu’ils prescrivent ou qu’ils utilisent.</a:t>
            </a:r>
          </a:p>
          <a:p>
            <a:pPr marL="0" indent="0">
              <a:buNone/>
            </a:pPr>
            <a:endParaRPr lang="fr-FR" sz="2400" i="1" dirty="0"/>
          </a:p>
          <a:p>
            <a:pPr marL="0" indent="0">
              <a:buNone/>
            </a:pPr>
            <a:r>
              <a:rPr lang="fr-FR" dirty="0"/>
              <a:t>Et pourtant: Cabine de téléconsultation dans les centres commerciaux, pharmacies, plateforme de téléconsultation privées, centres de soins non programmés portés par des sociétés commerciales</a:t>
            </a:r>
          </a:p>
          <a:p>
            <a:pPr marL="0" indent="0">
              <a:buNone/>
            </a:pPr>
            <a:endParaRPr lang="fr-FR" dirty="0"/>
          </a:p>
        </p:txBody>
      </p:sp>
      <p:sp>
        <p:nvSpPr>
          <p:cNvPr id="5" name="Espace réservé de la date 4">
            <a:extLst>
              <a:ext uri="{FF2B5EF4-FFF2-40B4-BE49-F238E27FC236}">
                <a16:creationId xmlns:a16="http://schemas.microsoft.com/office/drawing/2014/main" id="{8F199DB6-076C-05BC-1C04-C79E742A2BC9}"/>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6E9D2BDF-C7DC-0529-E6F9-73056D9C3930}"/>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977303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a:t>Conséquences : La déontologie mise à mal</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normAutofit/>
          </a:bodyPr>
          <a:lstStyle/>
          <a:p>
            <a:r>
              <a:rPr lang="fr-FR" dirty="0"/>
              <a:t>Article 23 du CDM et  R.4127-23 du CSP:</a:t>
            </a:r>
          </a:p>
          <a:p>
            <a:pPr marL="0" indent="0">
              <a:buNone/>
            </a:pPr>
            <a:r>
              <a:rPr lang="fr-FR" sz="1600" i="1" dirty="0">
                <a:solidFill>
                  <a:srgbClr val="FFC000"/>
                </a:solidFill>
              </a:rPr>
              <a:t>Tout compérage entre médecins, entre médecins et pharmaciens, auxiliaires médicaux ou toutes autres personnes physiques ou morales est interdit.</a:t>
            </a:r>
          </a:p>
          <a:p>
            <a:pPr marL="0" indent="0">
              <a:buNone/>
            </a:pPr>
            <a:endParaRPr lang="fr-FR" dirty="0"/>
          </a:p>
          <a:p>
            <a:pPr marL="0" indent="0">
              <a:buNone/>
            </a:pPr>
            <a:r>
              <a:rPr lang="fr-FR" dirty="0"/>
              <a:t>Et pourtant: </a:t>
            </a:r>
            <a:r>
              <a:rPr lang="fr-FR" sz="2000" dirty="0"/>
              <a:t>Création future du statut de pharmacien correspondant et infirmière référente (loi </a:t>
            </a:r>
            <a:r>
              <a:rPr lang="fr-FR" sz="2000" dirty="0" err="1"/>
              <a:t>valletoux</a:t>
            </a:r>
            <a:r>
              <a:rPr lang="fr-FR" sz="2000" dirty="0"/>
              <a:t>) et in fine « équipe soignante », alors qu’il existait la notion de coordination des soins et des coopérations </a:t>
            </a:r>
            <a:r>
              <a:rPr lang="fr-FR" sz="2000" dirty="0" err="1"/>
              <a:t>interpro</a:t>
            </a:r>
            <a:r>
              <a:rPr lang="fr-FR" sz="2000" dirty="0"/>
              <a:t> organisée localement, Transfert de compétences</a:t>
            </a:r>
          </a:p>
          <a:p>
            <a:r>
              <a:rPr lang="fr-FR" sz="2000" dirty="0"/>
              <a:t>Article 31 du CDM et  R.4127-31 du CSP:</a:t>
            </a:r>
          </a:p>
          <a:p>
            <a:pPr marL="0" indent="0">
              <a:buNone/>
            </a:pPr>
            <a:r>
              <a:rPr lang="fr-FR" sz="1600" i="1" dirty="0">
                <a:solidFill>
                  <a:srgbClr val="FFC000"/>
                </a:solidFill>
              </a:rPr>
              <a:t>Tout médecin doit s’abstenir, même en dehors de l’exercice de sa profession, de tout acte de nature à déconsidérer celle-ci.</a:t>
            </a:r>
          </a:p>
          <a:p>
            <a:pPr marL="0" indent="0">
              <a:buNone/>
            </a:pPr>
            <a:endParaRPr lang="fr-FR" sz="2000" dirty="0"/>
          </a:p>
          <a:p>
            <a:pPr marL="0" indent="0">
              <a:buNone/>
            </a:pPr>
            <a:r>
              <a:rPr lang="fr-FR" sz="2000" dirty="0"/>
              <a:t>Et pourtant: Des confrères faisant de la politique (Dr </a:t>
            </a:r>
            <a:r>
              <a:rPr lang="fr-FR" sz="2000" dirty="0" err="1"/>
              <a:t>Veran</a:t>
            </a:r>
            <a:r>
              <a:rPr lang="fr-FR" sz="2000" dirty="0"/>
              <a:t>, Dr Rist, Dr Braun…) n’hésitent pas à dévaloriser la profession: nous serions des nantis ou des corporatistes</a:t>
            </a:r>
          </a:p>
          <a:p>
            <a:pPr marL="0" indent="0">
              <a:buNone/>
            </a:pPr>
            <a:endParaRPr lang="fr-FR" sz="2000" dirty="0"/>
          </a:p>
          <a:p>
            <a:endParaRPr lang="fr-FR" dirty="0"/>
          </a:p>
        </p:txBody>
      </p:sp>
      <p:sp>
        <p:nvSpPr>
          <p:cNvPr id="5" name="Espace réservé de la date 4">
            <a:extLst>
              <a:ext uri="{FF2B5EF4-FFF2-40B4-BE49-F238E27FC236}">
                <a16:creationId xmlns:a16="http://schemas.microsoft.com/office/drawing/2014/main" id="{DE17A5B5-DD8C-9669-7108-16DAC5646A6A}"/>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6F3F6290-B7EC-69DD-7E2C-BC94C67066C8}"/>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3799991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a:t>Conséquences : La déontologie mise à mal</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normAutofit lnSpcReduction="10000"/>
          </a:bodyPr>
          <a:lstStyle/>
          <a:p>
            <a:r>
              <a:rPr lang="fr-FR" dirty="0"/>
              <a:t>Article 32 du CDM et  R.4127-32 du CSP:</a:t>
            </a:r>
          </a:p>
          <a:p>
            <a:pPr marL="0" indent="0">
              <a:buNone/>
            </a:pPr>
            <a:r>
              <a:rPr lang="fr-FR" sz="1600" i="1" dirty="0">
                <a:solidFill>
                  <a:srgbClr val="FFC000"/>
                </a:solidFill>
              </a:rPr>
              <a:t>Dès lors qu’il a accepté de répondre à une demande, le médecin s’engage à assurer personnellement au patient des soins consciencieux, dévoués et fondés sur les données acquises de la science, en faisant appel, s’il y a lieu, à l’aide de tiers compétents</a:t>
            </a:r>
            <a:r>
              <a:rPr lang="fr-FR" sz="2400" i="1" dirty="0"/>
              <a:t>.</a:t>
            </a:r>
          </a:p>
          <a:p>
            <a:pPr marL="0" indent="0">
              <a:buNone/>
            </a:pPr>
            <a:endParaRPr lang="fr-FR" dirty="0"/>
          </a:p>
          <a:p>
            <a:pPr marL="0" indent="0">
              <a:buNone/>
            </a:pPr>
            <a:r>
              <a:rPr lang="fr-FR" sz="2000" dirty="0"/>
              <a:t>Et pourtant : Une convention médicale qui pousse au quantitatif au lieu du qualitatif, une CET bientôt obligatoire chez une profession déjà largement engagée dans les soins, une PDSA bientôt obligatoire alors que l’on sait depuis 20 ans qu’il n’y en a pas besoin partout</a:t>
            </a:r>
          </a:p>
          <a:p>
            <a:pPr marL="0" indent="0">
              <a:buNone/>
            </a:pPr>
            <a:endParaRPr lang="fr-FR" sz="2000" dirty="0"/>
          </a:p>
          <a:p>
            <a:r>
              <a:rPr lang="fr-FR" sz="2000" dirty="0"/>
              <a:t>Article 55 du CDM et  R.4127-55 du CSP:</a:t>
            </a:r>
          </a:p>
          <a:p>
            <a:pPr marL="0" indent="0">
              <a:buNone/>
            </a:pPr>
            <a:r>
              <a:rPr lang="fr-FR" sz="1700" i="1" dirty="0">
                <a:solidFill>
                  <a:srgbClr val="FFC000"/>
                </a:solidFill>
              </a:rPr>
              <a:t>Le forfait pour l’efficacité d’un traitement et la demande d’une provision sont interdits en toute circonstance.</a:t>
            </a:r>
          </a:p>
          <a:p>
            <a:pPr marL="0" indent="0">
              <a:buNone/>
            </a:pPr>
            <a:endParaRPr lang="fr-FR" sz="2000" dirty="0"/>
          </a:p>
          <a:p>
            <a:pPr marL="0" indent="0">
              <a:buNone/>
            </a:pPr>
            <a:r>
              <a:rPr lang="fr-FR" sz="2000" dirty="0"/>
              <a:t>Et pourtant: ROSP et autre forfait à la performance</a:t>
            </a:r>
          </a:p>
          <a:p>
            <a:pPr marL="0" indent="0">
              <a:buNone/>
            </a:pPr>
            <a:endParaRPr lang="fr-FR" sz="2000" dirty="0"/>
          </a:p>
          <a:p>
            <a:endParaRPr lang="fr-FR" dirty="0"/>
          </a:p>
        </p:txBody>
      </p:sp>
      <p:sp>
        <p:nvSpPr>
          <p:cNvPr id="5" name="Espace réservé de la date 4">
            <a:extLst>
              <a:ext uri="{FF2B5EF4-FFF2-40B4-BE49-F238E27FC236}">
                <a16:creationId xmlns:a16="http://schemas.microsoft.com/office/drawing/2014/main" id="{BFF43909-7607-5936-3136-586F2F146CFC}"/>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C5C2F564-6636-95BD-7CD5-6B3B11814929}"/>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1406619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a:t>Conséquences : La déontologie mise à mal</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normAutofit/>
          </a:bodyPr>
          <a:lstStyle/>
          <a:p>
            <a:r>
              <a:rPr lang="fr-FR" sz="1600" dirty="0"/>
              <a:t>Article 57 du CDM et  R.4127-57 du CSP:</a:t>
            </a:r>
          </a:p>
          <a:p>
            <a:pPr marL="0" indent="0">
              <a:buNone/>
            </a:pPr>
            <a:r>
              <a:rPr lang="fr-FR" sz="1600" i="1" dirty="0">
                <a:solidFill>
                  <a:srgbClr val="FFC000"/>
                </a:solidFill>
              </a:rPr>
              <a:t>Le détournement ou la tentative de détournement de clientèle est interdit</a:t>
            </a:r>
            <a:r>
              <a:rPr lang="fr-FR" sz="1100" i="1" dirty="0"/>
              <a:t>.</a:t>
            </a:r>
          </a:p>
          <a:p>
            <a:pPr marL="0" indent="0">
              <a:buNone/>
            </a:pPr>
            <a:endParaRPr lang="fr-FR" sz="1100" i="1" dirty="0"/>
          </a:p>
          <a:p>
            <a:pPr marL="0" indent="0">
              <a:buNone/>
            </a:pPr>
            <a:r>
              <a:rPr lang="fr-FR" sz="2000" dirty="0"/>
              <a:t>Et pourtant: création de plateformes de téléconsultations commerciaux</a:t>
            </a:r>
          </a:p>
          <a:p>
            <a:endParaRPr lang="fr-FR" sz="1600" dirty="0"/>
          </a:p>
          <a:p>
            <a:r>
              <a:rPr lang="fr-FR" sz="1600" dirty="0"/>
              <a:t>Article 97 du CDM et  R.4127-97 du CSP:</a:t>
            </a:r>
          </a:p>
          <a:p>
            <a:pPr marL="0" indent="0">
              <a:buNone/>
            </a:pPr>
            <a:r>
              <a:rPr lang="fr-FR" sz="1600" i="1" dirty="0">
                <a:solidFill>
                  <a:srgbClr val="FFC000"/>
                </a:solidFill>
              </a:rPr>
              <a:t>Un médecin salarié ne peut, en aucun cas, accepter une rémunération fondée sur des normes de productivité, de rendement horaire ou toute autre disposition qui auraient pour conséquence une limitation ou un abandon de son indépendance ou une atteinte à la qualité des soins.</a:t>
            </a:r>
          </a:p>
          <a:p>
            <a:pPr marL="0" indent="0">
              <a:buNone/>
            </a:pPr>
            <a:endParaRPr lang="fr-FR" sz="1600" dirty="0"/>
          </a:p>
          <a:p>
            <a:pPr marL="0" indent="0">
              <a:buNone/>
            </a:pPr>
            <a:r>
              <a:rPr lang="fr-FR" sz="1600" dirty="0"/>
              <a:t>Et pourtant: Même si le médecin libéral n’est pas salarié (et encore que) la ROSP, le CET, les SNP</a:t>
            </a:r>
          </a:p>
        </p:txBody>
      </p:sp>
      <p:sp>
        <p:nvSpPr>
          <p:cNvPr id="5" name="Espace réservé de la date 4">
            <a:extLst>
              <a:ext uri="{FF2B5EF4-FFF2-40B4-BE49-F238E27FC236}">
                <a16:creationId xmlns:a16="http://schemas.microsoft.com/office/drawing/2014/main" id="{BFB66CC2-6AE7-92DF-306B-8E86E7A30631}"/>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ABF56763-DCF4-23FA-DA02-0C5A9470D15C}"/>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4011864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dirty="0"/>
              <a:t>Alors, pourquoi se bouger maintenant ?</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lstStyle/>
          <a:p>
            <a:r>
              <a:rPr lang="fr-FR" dirty="0"/>
              <a:t>Raisons démographiques :</a:t>
            </a:r>
          </a:p>
          <a:p>
            <a:pPr lvl="1"/>
            <a:r>
              <a:rPr lang="fr-FR" sz="1600" dirty="0"/>
              <a:t>Parce que </a:t>
            </a:r>
            <a:r>
              <a:rPr lang="fr-FR" sz="1600" dirty="0">
                <a:solidFill>
                  <a:srgbClr val="FFC000"/>
                </a:solidFill>
              </a:rPr>
              <a:t>la pénurie de médecins nous rend incontournables </a:t>
            </a:r>
            <a:r>
              <a:rPr lang="fr-FR" sz="1600" dirty="0"/>
              <a:t>si nous sommes unis et que nous défendons en collectif autour des mêmes valeurs (</a:t>
            </a:r>
            <a:r>
              <a:rPr lang="fr-FR" sz="1600" dirty="0" err="1"/>
              <a:t>comeli.fr</a:t>
            </a:r>
            <a:r>
              <a:rPr lang="fr-FR" sz="1600" dirty="0"/>
              <a:t>)</a:t>
            </a:r>
          </a:p>
          <a:p>
            <a:pPr lvl="1"/>
            <a:r>
              <a:rPr lang="fr-FR" sz="1600" dirty="0"/>
              <a:t>Parce que nous sommes encore le </a:t>
            </a:r>
            <a:r>
              <a:rPr lang="fr-FR" sz="1600" dirty="0">
                <a:solidFill>
                  <a:srgbClr val="FFC000"/>
                </a:solidFill>
              </a:rPr>
              <a:t>dernier rempart à la qualité de soins</a:t>
            </a:r>
          </a:p>
          <a:p>
            <a:r>
              <a:rPr lang="fr-FR" dirty="0"/>
              <a:t>Raisons législatives</a:t>
            </a:r>
          </a:p>
          <a:p>
            <a:pPr lvl="1"/>
            <a:r>
              <a:rPr lang="fr-FR" sz="1600" dirty="0">
                <a:solidFill>
                  <a:srgbClr val="FFC000"/>
                </a:solidFill>
              </a:rPr>
              <a:t>Détournement de la convention</a:t>
            </a:r>
            <a:r>
              <a:rPr lang="fr-FR" sz="1600" dirty="0"/>
              <a:t> par des projets de lois hors sol</a:t>
            </a:r>
          </a:p>
          <a:p>
            <a:pPr lvl="1"/>
            <a:r>
              <a:rPr lang="fr-FR" sz="1600" dirty="0">
                <a:solidFill>
                  <a:srgbClr val="FFC000"/>
                </a:solidFill>
              </a:rPr>
              <a:t>Virage structurel de la santé</a:t>
            </a:r>
            <a:r>
              <a:rPr lang="fr-FR" sz="1600" dirty="0"/>
              <a:t>: transfert des responsabilités de l’Etat</a:t>
            </a:r>
          </a:p>
          <a:p>
            <a:r>
              <a:rPr lang="fr-FR" dirty="0"/>
              <a:t>Raisons économiques</a:t>
            </a:r>
          </a:p>
          <a:p>
            <a:pPr lvl="1"/>
            <a:r>
              <a:rPr lang="fr-FR" sz="1600" dirty="0"/>
              <a:t>Augmentation des charges administratives, dépendance financière aux forfaits (1/3 revenus)</a:t>
            </a:r>
          </a:p>
          <a:p>
            <a:pPr lvl="1"/>
            <a:r>
              <a:rPr lang="fr-FR" sz="1600" dirty="0"/>
              <a:t>Inflation et mise en danger économique de nos cabinets</a:t>
            </a:r>
          </a:p>
          <a:p>
            <a:pPr lvl="1"/>
            <a:r>
              <a:rPr lang="fr-FR" sz="1600" dirty="0"/>
              <a:t>Perte d’attractivité pour les jeunes</a:t>
            </a:r>
          </a:p>
          <a:p>
            <a:r>
              <a:rPr lang="fr-FR" dirty="0"/>
              <a:t>Raisons politiques</a:t>
            </a:r>
          </a:p>
          <a:p>
            <a:pPr lvl="1"/>
            <a:r>
              <a:rPr lang="fr-FR" sz="1600" dirty="0"/>
              <a:t>Ceux qui nous ont mis dans la pénurie, nous demandent plus d’engagement pour y remédier</a:t>
            </a:r>
          </a:p>
          <a:p>
            <a:pPr lvl="1"/>
            <a:r>
              <a:rPr lang="fr-FR" sz="1600" dirty="0"/>
              <a:t>Aucune vision à long terme: </a:t>
            </a:r>
            <a:r>
              <a:rPr lang="fr-FR" sz="1600" dirty="0">
                <a:solidFill>
                  <a:srgbClr val="FFC000"/>
                </a:solidFill>
              </a:rPr>
              <a:t>le temps politique n’est pas le temps de la santé</a:t>
            </a:r>
          </a:p>
          <a:p>
            <a:pPr lvl="1"/>
            <a:r>
              <a:rPr lang="fr-FR" sz="1600" dirty="0"/>
              <a:t>Désengagement de l’Etat vers le système privé à bas bruits</a:t>
            </a:r>
          </a:p>
          <a:p>
            <a:pPr lvl="1"/>
            <a:r>
              <a:rPr lang="fr-FR" sz="1600" dirty="0">
                <a:solidFill>
                  <a:srgbClr val="FFC000"/>
                </a:solidFill>
              </a:rPr>
              <a:t>Transformation des soignants vers des « officiers en santé » </a:t>
            </a:r>
          </a:p>
          <a:p>
            <a:pPr marL="0" indent="0">
              <a:buNone/>
            </a:pPr>
            <a:endParaRPr lang="fr-FR" dirty="0"/>
          </a:p>
        </p:txBody>
      </p:sp>
      <p:sp>
        <p:nvSpPr>
          <p:cNvPr id="5" name="Espace réservé de la date 4">
            <a:extLst>
              <a:ext uri="{FF2B5EF4-FFF2-40B4-BE49-F238E27FC236}">
                <a16:creationId xmlns:a16="http://schemas.microsoft.com/office/drawing/2014/main" id="{139DAC90-0C11-7591-C703-DD1E485E7780}"/>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CE0C0322-5C35-C67F-58B2-0C26D80600AD}"/>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1027787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dirty="0"/>
              <a:t>Et surtout que voulons nous réellement?</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lstStyle/>
          <a:p>
            <a:r>
              <a:rPr lang="fr-FR" sz="2400" dirty="0"/>
              <a:t>Défendre notre déontologie car :</a:t>
            </a:r>
          </a:p>
          <a:p>
            <a:pPr lvl="1"/>
            <a:r>
              <a:rPr lang="fr-FR" dirty="0"/>
              <a:t>On a prêté serment</a:t>
            </a:r>
          </a:p>
          <a:p>
            <a:pPr lvl="1"/>
            <a:r>
              <a:rPr lang="fr-FR" dirty="0"/>
              <a:t>Elle est mise à mal par la convention et des lois hors sol</a:t>
            </a:r>
          </a:p>
          <a:p>
            <a:pPr lvl="1"/>
            <a:r>
              <a:rPr lang="fr-FR" dirty="0"/>
              <a:t>Elle est la </a:t>
            </a:r>
            <a:r>
              <a:rPr lang="fr-FR" dirty="0">
                <a:solidFill>
                  <a:srgbClr val="FFC000"/>
                </a:solidFill>
              </a:rPr>
              <a:t>Base des CODTS </a:t>
            </a:r>
            <a:r>
              <a:rPr lang="fr-FR" dirty="0"/>
              <a:t>(bras politique) </a:t>
            </a:r>
            <a:r>
              <a:rPr lang="fr-FR" dirty="0">
                <a:solidFill>
                  <a:srgbClr val="FFC000"/>
                </a:solidFill>
              </a:rPr>
              <a:t>et des COMELI </a:t>
            </a:r>
            <a:r>
              <a:rPr lang="fr-FR" dirty="0"/>
              <a:t>(bras armé)</a:t>
            </a:r>
          </a:p>
          <a:p>
            <a:pPr marL="457200" lvl="1" indent="0">
              <a:buNone/>
            </a:pPr>
            <a:endParaRPr lang="fr-FR" dirty="0"/>
          </a:p>
          <a:p>
            <a:r>
              <a:rPr lang="fr-FR" sz="2400" dirty="0"/>
              <a:t>Valoriser notre exercice</a:t>
            </a:r>
          </a:p>
          <a:p>
            <a:pPr lvl="1"/>
            <a:r>
              <a:rPr lang="fr-FR" dirty="0"/>
              <a:t>Financièrement ? Avec une CNAM qui ne veut pas en entendre parler</a:t>
            </a:r>
          </a:p>
          <a:p>
            <a:pPr lvl="1"/>
            <a:r>
              <a:rPr lang="fr-FR" dirty="0"/>
              <a:t>Par sa réorganisation ? Avec des CPTS dont les missions sont surréalistes et déconnectées des besoins réels des territoires</a:t>
            </a:r>
          </a:p>
          <a:p>
            <a:pPr marL="0" indent="0">
              <a:buNone/>
            </a:pPr>
            <a:endParaRPr lang="fr-FR" dirty="0"/>
          </a:p>
          <a:p>
            <a:r>
              <a:rPr lang="fr-FR" dirty="0"/>
              <a:t>Ou laissons nous faire ?</a:t>
            </a:r>
          </a:p>
          <a:p>
            <a:pPr lvl="1"/>
            <a:r>
              <a:rPr lang="fr-FR" dirty="0">
                <a:solidFill>
                  <a:srgbClr val="FFC000"/>
                </a:solidFill>
              </a:rPr>
              <a:t>Véritable choix de société</a:t>
            </a:r>
          </a:p>
          <a:p>
            <a:pPr lvl="1"/>
            <a:r>
              <a:rPr lang="fr-FR" dirty="0">
                <a:solidFill>
                  <a:srgbClr val="FFC000"/>
                </a:solidFill>
              </a:rPr>
              <a:t>Mais en connaissance de cause</a:t>
            </a:r>
          </a:p>
          <a:p>
            <a:pPr lvl="1"/>
            <a:endParaRPr lang="fr-FR" dirty="0"/>
          </a:p>
          <a:p>
            <a:pPr marL="0" indent="0">
              <a:buNone/>
            </a:pPr>
            <a:endParaRPr lang="fr-FR" dirty="0"/>
          </a:p>
        </p:txBody>
      </p:sp>
      <p:sp>
        <p:nvSpPr>
          <p:cNvPr id="5" name="Espace réservé de la date 4">
            <a:extLst>
              <a:ext uri="{FF2B5EF4-FFF2-40B4-BE49-F238E27FC236}">
                <a16:creationId xmlns:a16="http://schemas.microsoft.com/office/drawing/2014/main" id="{49A32363-8DE2-DEAC-5CB7-E3123A2AB77E}"/>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B91CE375-8DD9-3BE9-42C0-35CBEFA28CDA}"/>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1183418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dirty="0"/>
              <a:t>Et surtout que voulons nous réellement?</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lstStyle/>
          <a:p>
            <a:pPr marL="0" indent="0">
              <a:buNone/>
            </a:pPr>
            <a:r>
              <a:rPr lang="fr-FR" dirty="0">
                <a:solidFill>
                  <a:srgbClr val="FFC000"/>
                </a:solidFill>
              </a:rPr>
              <a:t>Hypothèse 1: statu quo, on ne fait rien</a:t>
            </a:r>
          </a:p>
          <a:p>
            <a:pPr marL="0" indent="0">
              <a:buNone/>
            </a:pPr>
            <a:r>
              <a:rPr lang="fr-FR" dirty="0"/>
              <a:t>Parce que:</a:t>
            </a:r>
          </a:p>
          <a:p>
            <a:pPr lvl="1"/>
            <a:r>
              <a:rPr lang="fr-FR" sz="1600" dirty="0"/>
              <a:t>Nous ne sommes pas les plus malheureux</a:t>
            </a:r>
          </a:p>
          <a:p>
            <a:pPr lvl="1"/>
            <a:r>
              <a:rPr lang="fr-FR" sz="1600" dirty="0"/>
              <a:t>Le code de déontologie doit évoluer avec la société</a:t>
            </a:r>
          </a:p>
          <a:p>
            <a:pPr lvl="1"/>
            <a:r>
              <a:rPr lang="fr-FR" sz="1600" dirty="0"/>
              <a:t>Peu importe la qualité quand il y a tant de demandes</a:t>
            </a:r>
          </a:p>
          <a:p>
            <a:pPr lvl="1"/>
            <a:r>
              <a:rPr lang="fr-FR" sz="1600" dirty="0"/>
              <a:t>L’obligation de la PDSA, des CPTS et l’installation ne sont pas de réels freins</a:t>
            </a:r>
          </a:p>
          <a:p>
            <a:pPr lvl="1"/>
            <a:r>
              <a:rPr lang="fr-FR" sz="1600" dirty="0"/>
              <a:t>L’Etat sait ce qu’il fait</a:t>
            </a:r>
          </a:p>
          <a:p>
            <a:pPr lvl="1"/>
            <a:endParaRPr lang="fr-FR" dirty="0"/>
          </a:p>
          <a:p>
            <a:r>
              <a:rPr lang="fr-FR" dirty="0"/>
              <a:t>Donc:</a:t>
            </a:r>
          </a:p>
          <a:p>
            <a:pPr lvl="1"/>
            <a:r>
              <a:rPr lang="fr-FR" sz="1600" dirty="0"/>
              <a:t>On appliquera le RA le temps que des syndicats signent une nouvelle convention</a:t>
            </a:r>
          </a:p>
          <a:p>
            <a:pPr lvl="1"/>
            <a:r>
              <a:rPr lang="fr-FR" sz="1600" dirty="0"/>
              <a:t>On passe à 26,5€ (31,5€ pour les spé) au mois de novembre (tant pis pour l’inflation et autres)</a:t>
            </a:r>
          </a:p>
          <a:p>
            <a:pPr lvl="1"/>
            <a:r>
              <a:rPr lang="fr-FR" sz="1600" dirty="0"/>
              <a:t>On s’organise pour la PDSA, le SAS, la CPTS et les nouvelles installations</a:t>
            </a:r>
          </a:p>
          <a:p>
            <a:pPr lvl="1"/>
            <a:endParaRPr lang="fr-FR" sz="1600" dirty="0"/>
          </a:p>
          <a:p>
            <a:r>
              <a:rPr lang="fr-FR" sz="1800" dirty="0"/>
              <a:t>En pratique, on rentre chez nous, un bon verre, et vaille que vaille…</a:t>
            </a:r>
          </a:p>
        </p:txBody>
      </p:sp>
      <p:sp>
        <p:nvSpPr>
          <p:cNvPr id="5" name="Espace réservé de la date 4">
            <a:extLst>
              <a:ext uri="{FF2B5EF4-FFF2-40B4-BE49-F238E27FC236}">
                <a16:creationId xmlns:a16="http://schemas.microsoft.com/office/drawing/2014/main" id="{37559318-8EB0-B440-05CB-DC57BBB23407}"/>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1E0D1010-ACE9-1A2C-4489-654EDB65EE67}"/>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1397738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dirty="0"/>
              <a:t>Et surtout que voulons nous réellement?</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normAutofit/>
          </a:bodyPr>
          <a:lstStyle/>
          <a:p>
            <a:pPr marL="0" indent="0">
              <a:buNone/>
            </a:pPr>
            <a:r>
              <a:rPr lang="fr-FR" dirty="0">
                <a:solidFill>
                  <a:srgbClr val="FFC000"/>
                </a:solidFill>
              </a:rPr>
              <a:t>Hypothèse 2: </a:t>
            </a:r>
            <a:r>
              <a:rPr lang="fr-FR" sz="2000" dirty="0">
                <a:solidFill>
                  <a:srgbClr val="FFC000"/>
                </a:solidFill>
              </a:rPr>
              <a:t>On défend une médecine qualitative autour de valeurs communes</a:t>
            </a:r>
          </a:p>
          <a:p>
            <a:pPr marL="0" indent="0">
              <a:buNone/>
            </a:pPr>
            <a:r>
              <a:rPr lang="fr-FR" dirty="0"/>
              <a:t>Parce que:</a:t>
            </a:r>
          </a:p>
          <a:p>
            <a:pPr lvl="1"/>
            <a:r>
              <a:rPr lang="fr-FR" sz="1600" dirty="0"/>
              <a:t>La convention, les lois Rist et </a:t>
            </a:r>
            <a:r>
              <a:rPr lang="fr-FR" sz="1600" dirty="0" err="1"/>
              <a:t>Valletoux</a:t>
            </a:r>
            <a:r>
              <a:rPr lang="fr-FR" sz="1600" dirty="0"/>
              <a:t> mettent en cause notre déontologie, notre INDEPENDANCE</a:t>
            </a:r>
          </a:p>
          <a:p>
            <a:pPr lvl="1"/>
            <a:r>
              <a:rPr lang="fr-FR" sz="1600" dirty="0"/>
              <a:t>Exercice coordonnée OUI, mais transfert de compétence NON</a:t>
            </a:r>
          </a:p>
          <a:p>
            <a:pPr lvl="1"/>
            <a:r>
              <a:rPr lang="fr-FR" sz="1600" dirty="0"/>
              <a:t>La PDSA obligatoire n’apporte rien (20 ans d’expérience)</a:t>
            </a:r>
          </a:p>
          <a:p>
            <a:pPr lvl="1"/>
            <a:r>
              <a:rPr lang="fr-FR" sz="1600" dirty="0"/>
              <a:t>La CPTS obligatoire est un transfert inadmissible des responsabilités de l’Etat</a:t>
            </a:r>
          </a:p>
          <a:p>
            <a:pPr lvl="1"/>
            <a:r>
              <a:rPr lang="fr-FR" sz="1600" dirty="0"/>
              <a:t>La loi ne doit pas s’imposer à la convention, mais l’accompagner</a:t>
            </a:r>
          </a:p>
          <a:p>
            <a:pPr lvl="1"/>
            <a:r>
              <a:rPr lang="fr-FR" sz="1600" dirty="0"/>
              <a:t>Mise en danger de l’équilibre financier des cabinets</a:t>
            </a:r>
          </a:p>
          <a:p>
            <a:pPr lvl="1"/>
            <a:endParaRPr lang="fr-FR" dirty="0"/>
          </a:p>
          <a:p>
            <a:r>
              <a:rPr lang="fr-FR" dirty="0"/>
              <a:t>Donc: Créations de </a:t>
            </a:r>
            <a:r>
              <a:rPr lang="fr-FR" dirty="0">
                <a:solidFill>
                  <a:srgbClr val="FFC000"/>
                </a:solidFill>
              </a:rPr>
              <a:t>collectifs de défense (bras armé) </a:t>
            </a:r>
            <a:r>
              <a:rPr lang="fr-FR" dirty="0"/>
              <a:t>avec</a:t>
            </a:r>
          </a:p>
          <a:p>
            <a:pPr lvl="1"/>
            <a:r>
              <a:rPr lang="fr-FR" sz="1600" dirty="0">
                <a:solidFill>
                  <a:srgbClr val="FFC000"/>
                </a:solidFill>
              </a:rPr>
              <a:t>Action de désobéissance</a:t>
            </a:r>
            <a:r>
              <a:rPr lang="fr-FR" sz="1600" dirty="0"/>
              <a:t> : tarifaires (DE), administrative (</a:t>
            </a:r>
            <a:r>
              <a:rPr lang="fr-FR" sz="1600" dirty="0" err="1"/>
              <a:t>Cerfa</a:t>
            </a:r>
            <a:r>
              <a:rPr lang="fr-FR" sz="1600" dirty="0"/>
              <a:t>), organisationnelle (manifestations, grève, désengagement des CPTS, de la PDSAA, du SAS </a:t>
            </a:r>
            <a:r>
              <a:rPr lang="fr-FR" sz="1600" dirty="0" err="1"/>
              <a:t>etc</a:t>
            </a:r>
            <a:r>
              <a:rPr lang="fr-FR" sz="1600" dirty="0"/>
              <a:t>)</a:t>
            </a:r>
          </a:p>
          <a:p>
            <a:pPr lvl="1"/>
            <a:r>
              <a:rPr lang="fr-FR" sz="1600" dirty="0">
                <a:solidFill>
                  <a:srgbClr val="FFC000"/>
                </a:solidFill>
              </a:rPr>
              <a:t>Charte de solidarité</a:t>
            </a:r>
            <a:r>
              <a:rPr lang="fr-FR" sz="1600" dirty="0"/>
              <a:t>, véritable ciment entre les PS, organisée territoire par territoire</a:t>
            </a:r>
          </a:p>
          <a:p>
            <a:pPr lvl="1"/>
            <a:r>
              <a:rPr lang="fr-FR" sz="1600" dirty="0">
                <a:solidFill>
                  <a:srgbClr val="FFC000"/>
                </a:solidFill>
              </a:rPr>
              <a:t>REACTION dissuasive forte </a:t>
            </a:r>
            <a:r>
              <a:rPr lang="fr-FR" sz="1600" dirty="0"/>
              <a:t>en cas d’une attaque des tutelles: proportionnelle et progressive allant jusqu’au </a:t>
            </a:r>
            <a:r>
              <a:rPr lang="fr-FR" sz="1600" dirty="0">
                <a:solidFill>
                  <a:srgbClr val="FFC000"/>
                </a:solidFill>
              </a:rPr>
              <a:t>menace</a:t>
            </a:r>
            <a:r>
              <a:rPr lang="fr-FR" sz="1600" dirty="0"/>
              <a:t> de </a:t>
            </a:r>
            <a:r>
              <a:rPr lang="fr-FR" sz="1600" dirty="0" err="1"/>
              <a:t>déconventionnement</a:t>
            </a:r>
            <a:endParaRPr lang="fr-FR" sz="1600" dirty="0"/>
          </a:p>
          <a:p>
            <a:r>
              <a:rPr lang="fr-FR" sz="1800" dirty="0"/>
              <a:t>DONC, Création et/ou réactivation des </a:t>
            </a:r>
            <a:r>
              <a:rPr lang="fr-FR" sz="1800" dirty="0">
                <a:solidFill>
                  <a:srgbClr val="FFC000"/>
                </a:solidFill>
              </a:rPr>
              <a:t>CODTS (bras politique)</a:t>
            </a:r>
            <a:r>
              <a:rPr lang="fr-FR" sz="1800" dirty="0"/>
              <a:t> pour proposer des alternatives</a:t>
            </a:r>
          </a:p>
          <a:p>
            <a:pPr marL="457200" lvl="1" indent="0">
              <a:buNone/>
            </a:pPr>
            <a:endParaRPr lang="fr-FR" sz="1600" dirty="0"/>
          </a:p>
        </p:txBody>
      </p:sp>
      <p:sp>
        <p:nvSpPr>
          <p:cNvPr id="5" name="Espace réservé de la date 4">
            <a:extLst>
              <a:ext uri="{FF2B5EF4-FFF2-40B4-BE49-F238E27FC236}">
                <a16:creationId xmlns:a16="http://schemas.microsoft.com/office/drawing/2014/main" id="{6DA06C28-FCBD-BE8C-1464-F3140E9D687C}"/>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77C05EFC-E10C-3347-8BF9-9819FDD455CC}"/>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2384268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9BE759-1CE8-1859-EB25-68D902D202D0}"/>
              </a:ext>
            </a:extLst>
          </p:cNvPr>
          <p:cNvSpPr>
            <a:spLocks noGrp="1"/>
          </p:cNvSpPr>
          <p:nvPr>
            <p:ph type="title"/>
          </p:nvPr>
        </p:nvSpPr>
        <p:spPr>
          <a:xfrm>
            <a:off x="2895600" y="426442"/>
            <a:ext cx="8610600" cy="1293028"/>
          </a:xfrm>
        </p:spPr>
        <p:txBody>
          <a:bodyPr/>
          <a:lstStyle/>
          <a:p>
            <a:r>
              <a:rPr lang="fr-FR" cap="none" dirty="0"/>
              <a:t>Et en pratique ?</a:t>
            </a:r>
            <a:endParaRPr lang="fr-FR" dirty="0"/>
          </a:p>
        </p:txBody>
      </p:sp>
      <p:sp>
        <p:nvSpPr>
          <p:cNvPr id="3" name="Espace réservé du contenu 2">
            <a:extLst>
              <a:ext uri="{FF2B5EF4-FFF2-40B4-BE49-F238E27FC236}">
                <a16:creationId xmlns:a16="http://schemas.microsoft.com/office/drawing/2014/main" id="{D9895A77-F328-D40A-2616-B9EA15CFFE9A}"/>
              </a:ext>
            </a:extLst>
          </p:cNvPr>
          <p:cNvSpPr>
            <a:spLocks noGrp="1"/>
          </p:cNvSpPr>
          <p:nvPr>
            <p:ph idx="1"/>
          </p:nvPr>
        </p:nvSpPr>
        <p:spPr>
          <a:xfrm>
            <a:off x="685800" y="1172818"/>
            <a:ext cx="10820400" cy="5045868"/>
          </a:xfrm>
        </p:spPr>
        <p:txBody>
          <a:bodyPr>
            <a:normAutofit lnSpcReduction="10000"/>
          </a:bodyPr>
          <a:lstStyle/>
          <a:p>
            <a:pPr marL="0" indent="0">
              <a:buNone/>
            </a:pPr>
            <a:r>
              <a:rPr lang="fr-FR" dirty="0"/>
              <a:t>CODTS, COMELI, CPTS, MPD…Kesaco</a:t>
            </a:r>
          </a:p>
          <a:p>
            <a:r>
              <a:rPr lang="fr-FR" dirty="0">
                <a:solidFill>
                  <a:srgbClr val="FFC000"/>
                </a:solidFill>
              </a:rPr>
              <a:t>CODTS</a:t>
            </a:r>
            <a:r>
              <a:rPr lang="fr-FR" dirty="0"/>
              <a:t> (Collectif pour Organisation et Défense des Territoires de Santé)</a:t>
            </a:r>
          </a:p>
          <a:p>
            <a:pPr lvl="1"/>
            <a:r>
              <a:rPr lang="fr-FR" dirty="0"/>
              <a:t>Créé en 2010 en alternative à la loi Bachelot</a:t>
            </a:r>
          </a:p>
          <a:p>
            <a:pPr lvl="1"/>
            <a:r>
              <a:rPr lang="fr-FR" dirty="0"/>
              <a:t>Mettant en avant </a:t>
            </a:r>
            <a:r>
              <a:rPr lang="fr-FR" dirty="0">
                <a:solidFill>
                  <a:srgbClr val="FFC000"/>
                </a:solidFill>
              </a:rPr>
              <a:t>l’exercice coordonné </a:t>
            </a:r>
            <a:r>
              <a:rPr lang="fr-FR" dirty="0"/>
              <a:t>sous toutes ses forme par </a:t>
            </a:r>
            <a:r>
              <a:rPr lang="fr-FR" dirty="0">
                <a:solidFill>
                  <a:srgbClr val="FFC000"/>
                </a:solidFill>
              </a:rPr>
              <a:t>l’interconnaissance et la convivialité</a:t>
            </a:r>
          </a:p>
          <a:p>
            <a:pPr lvl="1"/>
            <a:r>
              <a:rPr lang="fr-FR" dirty="0">
                <a:solidFill>
                  <a:srgbClr val="FFC000"/>
                </a:solidFill>
              </a:rPr>
              <a:t>Structure juridique </a:t>
            </a:r>
            <a:r>
              <a:rPr lang="fr-FR" dirty="0"/>
              <a:t>associative 1901, se voulant le </a:t>
            </a:r>
            <a:r>
              <a:rPr lang="fr-FR" dirty="0">
                <a:solidFill>
                  <a:srgbClr val="FFC000"/>
                </a:solidFill>
              </a:rPr>
              <a:t>précurseur des CPTS</a:t>
            </a:r>
          </a:p>
          <a:p>
            <a:r>
              <a:rPr lang="fr-FR" dirty="0">
                <a:solidFill>
                  <a:srgbClr val="FFC000"/>
                </a:solidFill>
              </a:rPr>
              <a:t>COMELI</a:t>
            </a:r>
            <a:r>
              <a:rPr lang="fr-FR" dirty="0"/>
              <a:t>: </a:t>
            </a:r>
            <a:r>
              <a:rPr lang="fr-FR" dirty="0" err="1"/>
              <a:t>COllectif</a:t>
            </a:r>
            <a:r>
              <a:rPr lang="fr-FR" dirty="0"/>
              <a:t> pour une Médecine Libre et Indépendante</a:t>
            </a:r>
          </a:p>
          <a:p>
            <a:pPr lvl="1"/>
            <a:r>
              <a:rPr lang="fr-FR" dirty="0"/>
              <a:t>Créé en 2015 contre la loi </a:t>
            </a:r>
            <a:r>
              <a:rPr lang="fr-FR" dirty="0" err="1"/>
              <a:t>Marissol</a:t>
            </a:r>
            <a:r>
              <a:rPr lang="fr-FR" dirty="0"/>
              <a:t> </a:t>
            </a:r>
            <a:r>
              <a:rPr lang="fr-FR" dirty="0" err="1"/>
              <a:t>Tourraine</a:t>
            </a:r>
            <a:endParaRPr lang="fr-FR" dirty="0"/>
          </a:p>
          <a:p>
            <a:pPr lvl="1"/>
            <a:r>
              <a:rPr lang="fr-FR" dirty="0"/>
              <a:t>Contre le TPG, les GHT</a:t>
            </a:r>
          </a:p>
          <a:p>
            <a:pPr lvl="1"/>
            <a:r>
              <a:rPr lang="fr-FR" dirty="0">
                <a:solidFill>
                  <a:srgbClr val="FFC000"/>
                </a:solidFill>
              </a:rPr>
              <a:t>Structure NON JURIDIQUE</a:t>
            </a:r>
            <a:r>
              <a:rPr lang="fr-FR" dirty="0"/>
              <a:t>, équivalent des coordinations de 2002</a:t>
            </a:r>
          </a:p>
          <a:p>
            <a:pPr lvl="1"/>
            <a:r>
              <a:rPr lang="fr-FR" dirty="0"/>
              <a:t>Lance des action qu’une structure juridique ne peut pas lancer</a:t>
            </a:r>
          </a:p>
          <a:p>
            <a:r>
              <a:rPr lang="fr-FR" dirty="0">
                <a:solidFill>
                  <a:srgbClr val="FFC000"/>
                </a:solidFill>
              </a:rPr>
              <a:t>CPTS</a:t>
            </a:r>
            <a:r>
              <a:rPr lang="fr-FR" dirty="0"/>
              <a:t>: Communauté Professionnelle du Territoire de Santé</a:t>
            </a:r>
          </a:p>
          <a:p>
            <a:pPr lvl="1"/>
            <a:r>
              <a:rPr lang="fr-FR" dirty="0"/>
              <a:t>Usine à gaz partant du principe des CODTS et totalement dénaturée et déformée par la technocratie parisienne</a:t>
            </a:r>
          </a:p>
          <a:p>
            <a:pPr lvl="1"/>
            <a:r>
              <a:rPr lang="fr-FR" dirty="0"/>
              <a:t>Financé par la CNAM sur des objectifs hors sol</a:t>
            </a:r>
          </a:p>
          <a:p>
            <a:pPr lvl="1"/>
            <a:endParaRPr lang="fr-FR" dirty="0"/>
          </a:p>
        </p:txBody>
      </p:sp>
      <p:sp>
        <p:nvSpPr>
          <p:cNvPr id="4" name="Espace réservé de la date 3">
            <a:extLst>
              <a:ext uri="{FF2B5EF4-FFF2-40B4-BE49-F238E27FC236}">
                <a16:creationId xmlns:a16="http://schemas.microsoft.com/office/drawing/2014/main" id="{62BF6090-3534-B684-8C1E-7CD05FFF18AF}"/>
              </a:ext>
            </a:extLst>
          </p:cNvPr>
          <p:cNvSpPr>
            <a:spLocks noGrp="1"/>
          </p:cNvSpPr>
          <p:nvPr>
            <p:ph type="dt" sz="half" idx="10"/>
          </p:nvPr>
        </p:nvSpPr>
        <p:spPr/>
        <p:txBody>
          <a:bodyPr/>
          <a:lstStyle/>
          <a:p>
            <a:r>
              <a:rPr lang="fr-FR"/>
              <a:t>2/05/23</a:t>
            </a:r>
            <a:endParaRPr lang="en-US"/>
          </a:p>
        </p:txBody>
      </p:sp>
      <p:sp>
        <p:nvSpPr>
          <p:cNvPr id="5" name="Espace réservé du pied de page 4">
            <a:extLst>
              <a:ext uri="{FF2B5EF4-FFF2-40B4-BE49-F238E27FC236}">
                <a16:creationId xmlns:a16="http://schemas.microsoft.com/office/drawing/2014/main" id="{0A93831F-6ADE-2CF0-9488-641ECDD9C5CA}"/>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1482895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9BE759-1CE8-1859-EB25-68D902D202D0}"/>
              </a:ext>
            </a:extLst>
          </p:cNvPr>
          <p:cNvSpPr>
            <a:spLocks noGrp="1"/>
          </p:cNvSpPr>
          <p:nvPr>
            <p:ph type="title"/>
          </p:nvPr>
        </p:nvSpPr>
        <p:spPr>
          <a:xfrm>
            <a:off x="2895600" y="426442"/>
            <a:ext cx="8610600" cy="1293028"/>
          </a:xfrm>
        </p:spPr>
        <p:txBody>
          <a:bodyPr/>
          <a:lstStyle/>
          <a:p>
            <a:r>
              <a:rPr lang="fr-FR" cap="none" dirty="0"/>
              <a:t>Et en pratique ?</a:t>
            </a:r>
            <a:endParaRPr lang="fr-FR" dirty="0"/>
          </a:p>
        </p:txBody>
      </p:sp>
      <p:sp>
        <p:nvSpPr>
          <p:cNvPr id="3" name="Espace réservé du contenu 2">
            <a:extLst>
              <a:ext uri="{FF2B5EF4-FFF2-40B4-BE49-F238E27FC236}">
                <a16:creationId xmlns:a16="http://schemas.microsoft.com/office/drawing/2014/main" id="{D9895A77-F328-D40A-2616-B9EA15CFFE9A}"/>
              </a:ext>
            </a:extLst>
          </p:cNvPr>
          <p:cNvSpPr>
            <a:spLocks noGrp="1"/>
          </p:cNvSpPr>
          <p:nvPr>
            <p:ph idx="1"/>
          </p:nvPr>
        </p:nvSpPr>
        <p:spPr>
          <a:xfrm>
            <a:off x="685800" y="1172818"/>
            <a:ext cx="10820400" cy="5045868"/>
          </a:xfrm>
        </p:spPr>
        <p:txBody>
          <a:bodyPr/>
          <a:lstStyle/>
          <a:p>
            <a:pPr marL="0" indent="0">
              <a:buNone/>
            </a:pPr>
            <a:r>
              <a:rPr lang="fr-FR" dirty="0"/>
              <a:t>CODTS, COMELI, CPTS, MPD…Kesaco</a:t>
            </a:r>
          </a:p>
          <a:p>
            <a:r>
              <a:rPr lang="fr-FR" dirty="0"/>
              <a:t>MPD (Médecins Pour Demain)</a:t>
            </a:r>
          </a:p>
          <a:p>
            <a:pPr lvl="1"/>
            <a:r>
              <a:rPr lang="fr-FR" dirty="0"/>
              <a:t>Organisation spontanée créée en 2022 autour de la </a:t>
            </a:r>
            <a:r>
              <a:rPr lang="fr-FR" dirty="0">
                <a:solidFill>
                  <a:srgbClr val="FFC000"/>
                </a:solidFill>
              </a:rPr>
              <a:t>revalorisation tarifaire</a:t>
            </a:r>
          </a:p>
          <a:p>
            <a:pPr lvl="1"/>
            <a:r>
              <a:rPr lang="fr-FR" dirty="0"/>
              <a:t>Devenue une </a:t>
            </a:r>
            <a:r>
              <a:rPr lang="fr-FR" dirty="0">
                <a:solidFill>
                  <a:srgbClr val="FFC000"/>
                </a:solidFill>
              </a:rPr>
              <a:t>association depuis plusieurs mois (structure juridique)</a:t>
            </a:r>
          </a:p>
          <a:p>
            <a:pPr lvl="1"/>
            <a:r>
              <a:rPr lang="fr-FR" dirty="0"/>
              <a:t>Formidable </a:t>
            </a:r>
            <a:r>
              <a:rPr lang="fr-FR" dirty="0">
                <a:solidFill>
                  <a:srgbClr val="FFC000"/>
                </a:solidFill>
              </a:rPr>
              <a:t>réseau d’échange et de partage</a:t>
            </a:r>
          </a:p>
          <a:p>
            <a:pPr lvl="1"/>
            <a:endParaRPr lang="fr-FR" dirty="0"/>
          </a:p>
          <a:p>
            <a:r>
              <a:rPr lang="fr-FR" dirty="0"/>
              <a:t>CODTS, COMELI et MPD sont ainsi:</a:t>
            </a:r>
          </a:p>
          <a:p>
            <a:pPr lvl="1"/>
            <a:r>
              <a:rPr lang="fr-FR" dirty="0">
                <a:solidFill>
                  <a:srgbClr val="FFC000"/>
                </a:solidFill>
              </a:rPr>
              <a:t>Complémentaires</a:t>
            </a:r>
            <a:r>
              <a:rPr lang="fr-FR" dirty="0"/>
              <a:t> avec des spécificités (</a:t>
            </a:r>
            <a:r>
              <a:rPr lang="fr-FR" dirty="0" err="1"/>
              <a:t>cf</a:t>
            </a:r>
            <a:r>
              <a:rPr lang="fr-FR" dirty="0"/>
              <a:t> </a:t>
            </a:r>
            <a:r>
              <a:rPr lang="fr-FR" dirty="0" err="1"/>
              <a:t>comeli.fr</a:t>
            </a:r>
            <a:r>
              <a:rPr lang="fr-FR" dirty="0"/>
              <a:t>) partageant les </a:t>
            </a:r>
            <a:r>
              <a:rPr lang="fr-FR" dirty="0">
                <a:solidFill>
                  <a:srgbClr val="FFC000"/>
                </a:solidFill>
              </a:rPr>
              <a:t>mêmes valeurs</a:t>
            </a:r>
            <a:r>
              <a:rPr lang="fr-FR" dirty="0"/>
              <a:t> avec des </a:t>
            </a:r>
            <a:r>
              <a:rPr lang="fr-FR" dirty="0">
                <a:solidFill>
                  <a:srgbClr val="FFC000"/>
                </a:solidFill>
              </a:rPr>
              <a:t>stratégies différentes </a:t>
            </a:r>
            <a:r>
              <a:rPr lang="fr-FR" dirty="0"/>
              <a:t>d’actions</a:t>
            </a:r>
          </a:p>
          <a:p>
            <a:pPr lvl="1"/>
            <a:r>
              <a:rPr lang="fr-FR" dirty="0"/>
              <a:t>Respectueux des instances représentatives existantes (syndicats, Ordre, URPS, Associations…)</a:t>
            </a:r>
          </a:p>
          <a:p>
            <a:pPr lvl="1"/>
            <a:endParaRPr lang="fr-FR" dirty="0"/>
          </a:p>
        </p:txBody>
      </p:sp>
      <p:sp>
        <p:nvSpPr>
          <p:cNvPr id="4" name="Espace réservé de la date 3">
            <a:extLst>
              <a:ext uri="{FF2B5EF4-FFF2-40B4-BE49-F238E27FC236}">
                <a16:creationId xmlns:a16="http://schemas.microsoft.com/office/drawing/2014/main" id="{62BF6090-3534-B684-8C1E-7CD05FFF18AF}"/>
              </a:ext>
            </a:extLst>
          </p:cNvPr>
          <p:cNvSpPr>
            <a:spLocks noGrp="1"/>
          </p:cNvSpPr>
          <p:nvPr>
            <p:ph type="dt" sz="half" idx="10"/>
          </p:nvPr>
        </p:nvSpPr>
        <p:spPr/>
        <p:txBody>
          <a:bodyPr/>
          <a:lstStyle/>
          <a:p>
            <a:r>
              <a:rPr lang="fr-FR"/>
              <a:t>2/05/23</a:t>
            </a:r>
            <a:endParaRPr lang="en-US"/>
          </a:p>
        </p:txBody>
      </p:sp>
      <p:sp>
        <p:nvSpPr>
          <p:cNvPr id="5" name="Espace réservé du pied de page 4">
            <a:extLst>
              <a:ext uri="{FF2B5EF4-FFF2-40B4-BE49-F238E27FC236}">
                <a16:creationId xmlns:a16="http://schemas.microsoft.com/office/drawing/2014/main" id="{0A93831F-6ADE-2CF0-9488-641ECDD9C5CA}"/>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1757116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9BE759-1CE8-1859-EB25-68D902D202D0}"/>
              </a:ext>
            </a:extLst>
          </p:cNvPr>
          <p:cNvSpPr>
            <a:spLocks noGrp="1"/>
          </p:cNvSpPr>
          <p:nvPr>
            <p:ph type="title"/>
          </p:nvPr>
        </p:nvSpPr>
        <p:spPr>
          <a:xfrm>
            <a:off x="2895600" y="426442"/>
            <a:ext cx="8610600" cy="1293028"/>
          </a:xfrm>
        </p:spPr>
        <p:txBody>
          <a:bodyPr/>
          <a:lstStyle/>
          <a:p>
            <a:r>
              <a:rPr lang="fr-FR" cap="none" dirty="0"/>
              <a:t>Focus sur les COMELI ?</a:t>
            </a:r>
            <a:endParaRPr lang="fr-FR" dirty="0"/>
          </a:p>
        </p:txBody>
      </p:sp>
      <p:sp>
        <p:nvSpPr>
          <p:cNvPr id="3" name="Espace réservé du contenu 2">
            <a:extLst>
              <a:ext uri="{FF2B5EF4-FFF2-40B4-BE49-F238E27FC236}">
                <a16:creationId xmlns:a16="http://schemas.microsoft.com/office/drawing/2014/main" id="{D9895A77-F328-D40A-2616-B9EA15CFFE9A}"/>
              </a:ext>
            </a:extLst>
          </p:cNvPr>
          <p:cNvSpPr>
            <a:spLocks noGrp="1"/>
          </p:cNvSpPr>
          <p:nvPr>
            <p:ph idx="1"/>
          </p:nvPr>
        </p:nvSpPr>
        <p:spPr>
          <a:xfrm>
            <a:off x="685800" y="1461052"/>
            <a:ext cx="10820400" cy="4757634"/>
          </a:xfrm>
        </p:spPr>
        <p:txBody>
          <a:bodyPr>
            <a:normAutofit lnSpcReduction="10000"/>
          </a:bodyPr>
          <a:lstStyle/>
          <a:p>
            <a:r>
              <a:rPr lang="fr-FR" dirty="0">
                <a:solidFill>
                  <a:srgbClr val="FFC000"/>
                </a:solidFill>
              </a:rPr>
              <a:t>Structure non juridique </a:t>
            </a:r>
            <a:r>
              <a:rPr lang="fr-FR" dirty="0"/>
              <a:t>née en 2015, et refonte en 2023</a:t>
            </a:r>
          </a:p>
          <a:p>
            <a:r>
              <a:rPr lang="fr-FR" dirty="0"/>
              <a:t>Lance des actions que d’autres structures juridiques ne peuvent faire</a:t>
            </a:r>
          </a:p>
          <a:p>
            <a:r>
              <a:rPr lang="fr-FR" dirty="0"/>
              <a:t>Rôles:</a:t>
            </a:r>
          </a:p>
          <a:p>
            <a:pPr lvl="1"/>
            <a:r>
              <a:rPr lang="fr-FR" dirty="0">
                <a:solidFill>
                  <a:srgbClr val="FFC000"/>
                </a:solidFill>
              </a:rPr>
              <a:t>INFIRMER et EXPLIQUER ++++ </a:t>
            </a:r>
            <a:r>
              <a:rPr lang="fr-FR" dirty="0"/>
              <a:t>(évolution de la santé, qui fait quoi, qui décide de quoi, comment en est on arrivé là…)</a:t>
            </a:r>
          </a:p>
          <a:p>
            <a:pPr lvl="1"/>
            <a:r>
              <a:rPr lang="fr-FR" dirty="0"/>
              <a:t>Défendre une certaine idée de la QUALITE des soins</a:t>
            </a:r>
          </a:p>
          <a:p>
            <a:pPr lvl="1"/>
            <a:r>
              <a:rPr lang="fr-FR" dirty="0">
                <a:solidFill>
                  <a:srgbClr val="FFC000"/>
                </a:solidFill>
              </a:rPr>
              <a:t>Défendre l’indépendance </a:t>
            </a:r>
            <a:r>
              <a:rPr lang="fr-FR" dirty="0"/>
              <a:t>des nos instances, et surtout du médecin</a:t>
            </a:r>
          </a:p>
          <a:p>
            <a:pPr lvl="1"/>
            <a:r>
              <a:rPr lang="fr-FR" dirty="0">
                <a:solidFill>
                  <a:srgbClr val="FFC000"/>
                </a:solidFill>
              </a:rPr>
              <a:t>Organiser la défense </a:t>
            </a:r>
            <a:r>
              <a:rPr lang="fr-FR" dirty="0"/>
              <a:t>de la profession </a:t>
            </a:r>
            <a:r>
              <a:rPr lang="fr-FR" dirty="0">
                <a:solidFill>
                  <a:srgbClr val="FFC000"/>
                </a:solidFill>
              </a:rPr>
              <a:t>à l’échelle territoriale</a:t>
            </a:r>
            <a:r>
              <a:rPr lang="fr-FR" dirty="0"/>
              <a:t>, avec des actions communes, charte de solidarité et menace dissuasive</a:t>
            </a:r>
          </a:p>
          <a:p>
            <a:pPr lvl="1"/>
            <a:r>
              <a:rPr lang="fr-FR" dirty="0"/>
              <a:t>Proposer et défendre des </a:t>
            </a:r>
            <a:r>
              <a:rPr lang="fr-FR" dirty="0">
                <a:solidFill>
                  <a:srgbClr val="FFC000"/>
                </a:solidFill>
              </a:rPr>
              <a:t>idées de réformes de la santé venant de la base </a:t>
            </a:r>
            <a:r>
              <a:rPr lang="fr-FR" dirty="0"/>
              <a:t>qui seront partagées avec les institutions représentatives (Syndicat, Ordre, URPS)</a:t>
            </a:r>
          </a:p>
          <a:p>
            <a:pPr lvl="1"/>
            <a:r>
              <a:rPr lang="fr-FR" dirty="0"/>
              <a:t>Devenir réellement </a:t>
            </a:r>
            <a:r>
              <a:rPr lang="fr-FR" dirty="0">
                <a:solidFill>
                  <a:srgbClr val="FFC000"/>
                </a:solidFill>
              </a:rPr>
              <a:t>représentatif LOCALEMENT</a:t>
            </a:r>
          </a:p>
          <a:p>
            <a:pPr lvl="1"/>
            <a:r>
              <a:rPr lang="fr-FR" dirty="0"/>
              <a:t>Interconnecter les différents COMELI autour de propositions et de défenses</a:t>
            </a:r>
          </a:p>
          <a:p>
            <a:pPr lvl="1"/>
            <a:r>
              <a:rPr lang="fr-FR" dirty="0">
                <a:solidFill>
                  <a:srgbClr val="FFC000"/>
                </a:solidFill>
              </a:rPr>
              <a:t>BRAS ARME des CODTS </a:t>
            </a:r>
            <a:r>
              <a:rPr lang="fr-FR" dirty="0"/>
              <a:t>qui restent le BRAS POLITIQUE (force de propositions)</a:t>
            </a:r>
          </a:p>
        </p:txBody>
      </p:sp>
      <p:sp>
        <p:nvSpPr>
          <p:cNvPr id="4" name="Espace réservé de la date 3">
            <a:extLst>
              <a:ext uri="{FF2B5EF4-FFF2-40B4-BE49-F238E27FC236}">
                <a16:creationId xmlns:a16="http://schemas.microsoft.com/office/drawing/2014/main" id="{62BF6090-3534-B684-8C1E-7CD05FFF18AF}"/>
              </a:ext>
            </a:extLst>
          </p:cNvPr>
          <p:cNvSpPr>
            <a:spLocks noGrp="1"/>
          </p:cNvSpPr>
          <p:nvPr>
            <p:ph type="dt" sz="half" idx="10"/>
          </p:nvPr>
        </p:nvSpPr>
        <p:spPr/>
        <p:txBody>
          <a:bodyPr/>
          <a:lstStyle/>
          <a:p>
            <a:r>
              <a:rPr lang="fr-FR"/>
              <a:t>2/05/23</a:t>
            </a:r>
            <a:endParaRPr lang="en-US"/>
          </a:p>
        </p:txBody>
      </p:sp>
      <p:sp>
        <p:nvSpPr>
          <p:cNvPr id="5" name="Espace réservé du pied de page 4">
            <a:extLst>
              <a:ext uri="{FF2B5EF4-FFF2-40B4-BE49-F238E27FC236}">
                <a16:creationId xmlns:a16="http://schemas.microsoft.com/office/drawing/2014/main" id="{0A93831F-6ADE-2CF0-9488-641ECDD9C5CA}"/>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587960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endParaRPr lang="fr-FR" cap="none" dirty="0"/>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lstStyle/>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lgn="ctr">
              <a:buNone/>
            </a:pPr>
            <a:r>
              <a:rPr lang="fr-FR" sz="2800" dirty="0"/>
              <a:t>Merci de votre attention</a:t>
            </a:r>
          </a:p>
          <a:p>
            <a:pPr marL="0" indent="0" algn="ctr">
              <a:buNone/>
            </a:pPr>
            <a:r>
              <a:rPr lang="fr-FR" sz="2000" dirty="0"/>
              <a:t>plus d’infos: </a:t>
            </a:r>
            <a:r>
              <a:rPr lang="fr-FR" sz="2000" dirty="0" err="1">
                <a:solidFill>
                  <a:schemeClr val="accent5">
                    <a:lumMod val="60000"/>
                    <a:lumOff val="40000"/>
                  </a:schemeClr>
                </a:solidFill>
              </a:rPr>
              <a:t>comeli.fr</a:t>
            </a:r>
            <a:endParaRPr lang="fr-FR" sz="2000" dirty="0">
              <a:solidFill>
                <a:schemeClr val="accent5">
                  <a:lumMod val="60000"/>
                  <a:lumOff val="40000"/>
                </a:schemeClr>
              </a:solidFill>
            </a:endParaRPr>
          </a:p>
        </p:txBody>
      </p:sp>
      <p:sp>
        <p:nvSpPr>
          <p:cNvPr id="5" name="Espace réservé de la date 4">
            <a:extLst>
              <a:ext uri="{FF2B5EF4-FFF2-40B4-BE49-F238E27FC236}">
                <a16:creationId xmlns:a16="http://schemas.microsoft.com/office/drawing/2014/main" id="{1739BA93-42D3-F499-BEF6-DF1A0FF3EBA3}"/>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109CAA51-50B7-48BA-26E9-7E160B46464F}"/>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1404267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5AB6-BABD-4E1F-E3F7-DB5C53D50261}"/>
              </a:ext>
            </a:extLst>
          </p:cNvPr>
          <p:cNvSpPr>
            <a:spLocks noGrp="1"/>
          </p:cNvSpPr>
          <p:nvPr>
            <p:ph type="title"/>
          </p:nvPr>
        </p:nvSpPr>
        <p:spPr>
          <a:xfrm>
            <a:off x="496957" y="227660"/>
            <a:ext cx="11009243" cy="1293028"/>
          </a:xfrm>
        </p:spPr>
        <p:txBody>
          <a:bodyPr/>
          <a:lstStyle/>
          <a:p>
            <a:r>
              <a:rPr lang="fr-FR" cap="none"/>
              <a:t>PPL </a:t>
            </a:r>
            <a:r>
              <a:rPr lang="fr-FR" cap="none" err="1"/>
              <a:t>Valletoux</a:t>
            </a:r>
            <a:r>
              <a:rPr lang="fr-FR" cap="none"/>
              <a:t> : N°1175</a:t>
            </a:r>
          </a:p>
        </p:txBody>
      </p:sp>
      <p:sp>
        <p:nvSpPr>
          <p:cNvPr id="3" name="Espace réservé du contenu 2">
            <a:extLst>
              <a:ext uri="{FF2B5EF4-FFF2-40B4-BE49-F238E27FC236}">
                <a16:creationId xmlns:a16="http://schemas.microsoft.com/office/drawing/2014/main" id="{60061FDD-8A44-46DD-D3A0-4D94CAC71BDD}"/>
              </a:ext>
            </a:extLst>
          </p:cNvPr>
          <p:cNvSpPr>
            <a:spLocks noGrp="1"/>
          </p:cNvSpPr>
          <p:nvPr>
            <p:ph idx="1"/>
          </p:nvPr>
        </p:nvSpPr>
        <p:spPr>
          <a:xfrm>
            <a:off x="685800" y="1172818"/>
            <a:ext cx="10820400" cy="5108712"/>
          </a:xfrm>
        </p:spPr>
        <p:txBody>
          <a:bodyPr>
            <a:normAutofit/>
          </a:bodyPr>
          <a:lstStyle/>
          <a:p>
            <a:pPr marL="0" indent="0">
              <a:buNone/>
            </a:pPr>
            <a:r>
              <a:rPr lang="fr-FR" sz="2600" b="1" dirty="0"/>
              <a:t>Passage à l'Assemblée Nationale semaine du 12 juin </a:t>
            </a:r>
          </a:p>
          <a:p>
            <a:pPr marL="0" indent="0">
              <a:buNone/>
            </a:pPr>
            <a:r>
              <a:rPr lang="fr-FR" dirty="0"/>
              <a:t>-     </a:t>
            </a:r>
            <a:r>
              <a:rPr lang="fr-FR" sz="1900" dirty="0"/>
              <a:t>Article 1 et 2 : Renforce la place des CTS (différent de la CPTS) : gouvernance des Territoires de Santé, définition du Projet Territorial de Santé (PTS), sous l’égide de l’ARS</a:t>
            </a:r>
          </a:p>
          <a:p>
            <a:pPr marL="0" indent="0">
              <a:buNone/>
            </a:pPr>
            <a:r>
              <a:rPr lang="fr-FR" sz="1900" dirty="0"/>
              <a:t>-     Article 3 : Rattachement obligatoire aux CPTS (</a:t>
            </a:r>
            <a:r>
              <a:rPr lang="fr-FR" sz="1900" dirty="0" err="1"/>
              <a:t>obj</a:t>
            </a:r>
            <a:r>
              <a:rPr lang="fr-FR" sz="1900" dirty="0"/>
              <a:t> : territoire tout couvert </a:t>
            </a:r>
            <a:r>
              <a:rPr lang="fr-FR" sz="1900" dirty="0" err="1"/>
              <a:t>ﬁn</a:t>
            </a:r>
            <a:r>
              <a:rPr lang="fr-FR" sz="1900" dirty="0"/>
              <a:t> d’année)</a:t>
            </a:r>
          </a:p>
          <a:p>
            <a:pPr marL="0" indent="0">
              <a:buNone/>
            </a:pPr>
            <a:r>
              <a:rPr lang="fr-FR" sz="1900" dirty="0"/>
              <a:t>-     Article 4 : Participation potentiellement obligatoire à la PDSA, PDSES (PDS établissements de santé privés et publics pour les soins hospitaliers).</a:t>
            </a:r>
          </a:p>
          <a:p>
            <a:pPr marL="0" indent="0">
              <a:buNone/>
            </a:pPr>
            <a:r>
              <a:rPr lang="fr-FR" sz="1900" dirty="0"/>
              <a:t>-     Article 5 : Contrat d’Engagement de Service Public (CESP) pour les étudiants dès la 2ème année =&gt; exercice 2 ans minimum sur un territoire donné en </a:t>
            </a:r>
            <a:r>
              <a:rPr lang="fr-FR" sz="1900" dirty="0" err="1"/>
              <a:t>ﬁn</a:t>
            </a:r>
            <a:r>
              <a:rPr lang="fr-FR" sz="1900" dirty="0"/>
              <a:t> de formation.</a:t>
            </a:r>
          </a:p>
          <a:p>
            <a:pPr marL="0" indent="0">
              <a:buNone/>
            </a:pPr>
            <a:r>
              <a:rPr lang="fr-FR" sz="1900" dirty="0"/>
              <a:t>-     Article 6 : Droit d’option morale des GHT</a:t>
            </a:r>
          </a:p>
          <a:p>
            <a:pPr marL="0" indent="0">
              <a:buNone/>
            </a:pPr>
            <a:r>
              <a:rPr lang="fr-FR" sz="1900" dirty="0"/>
              <a:t>-     Article 7 : Interdire l’intérim médical en début de carrière.</a:t>
            </a:r>
          </a:p>
          <a:p>
            <a:pPr marL="0" indent="0">
              <a:buNone/>
            </a:pPr>
            <a:r>
              <a:rPr lang="fr-FR" sz="1900" dirty="0"/>
              <a:t>-     Article 8 : Contrôle </a:t>
            </a:r>
            <a:r>
              <a:rPr lang="fr-FR" sz="1900" dirty="0" err="1"/>
              <a:t>ﬁnancier</a:t>
            </a:r>
            <a:r>
              <a:rPr lang="fr-FR" sz="1900" dirty="0"/>
              <a:t> et administratif des cliniques privés. </a:t>
            </a:r>
          </a:p>
          <a:p>
            <a:pPr marL="0" indent="0">
              <a:buNone/>
            </a:pPr>
            <a:r>
              <a:rPr lang="fr-FR" sz="1900" dirty="0"/>
              <a:t>-     Article 9 : Faciliter l’exercice des médecins étrangers.</a:t>
            </a:r>
          </a:p>
          <a:p>
            <a:pPr marL="0" indent="0">
              <a:buNone/>
            </a:pPr>
            <a:endParaRPr lang="fr-FR" sz="1900" dirty="0"/>
          </a:p>
        </p:txBody>
      </p:sp>
      <p:sp>
        <p:nvSpPr>
          <p:cNvPr id="5" name="Espace réservé de la date 4">
            <a:extLst>
              <a:ext uri="{FF2B5EF4-FFF2-40B4-BE49-F238E27FC236}">
                <a16:creationId xmlns:a16="http://schemas.microsoft.com/office/drawing/2014/main" id="{08DFD1B5-A5F9-9EAC-4B57-A853B080CB0F}"/>
              </a:ext>
            </a:extLst>
          </p:cNvPr>
          <p:cNvSpPr>
            <a:spLocks noGrp="1"/>
          </p:cNvSpPr>
          <p:nvPr>
            <p:ph type="dt" sz="half" idx="10"/>
          </p:nvPr>
        </p:nvSpPr>
        <p:spPr/>
        <p:txBody>
          <a:bodyPr/>
          <a:lstStyle/>
          <a:p>
            <a:r>
              <a:rPr lang="fr-FR"/>
              <a:t>2/05/23</a:t>
            </a:r>
            <a:endParaRPr lang="en-US"/>
          </a:p>
        </p:txBody>
      </p:sp>
      <p:sp>
        <p:nvSpPr>
          <p:cNvPr id="6" name="Espace réservé du pied de page 5">
            <a:extLst>
              <a:ext uri="{FF2B5EF4-FFF2-40B4-BE49-F238E27FC236}">
                <a16:creationId xmlns:a16="http://schemas.microsoft.com/office/drawing/2014/main" id="{798A9B36-1C7C-402B-9018-1081184D12C9}"/>
              </a:ext>
            </a:extLst>
          </p:cNvPr>
          <p:cNvSpPr>
            <a:spLocks noGrp="1"/>
          </p:cNvSpPr>
          <p:nvPr>
            <p:ph type="ftr" sz="quarter" idx="11"/>
          </p:nvPr>
        </p:nvSpPr>
        <p:spPr/>
        <p:txBody>
          <a:bodyPr/>
          <a:lstStyle/>
          <a:p>
            <a:r>
              <a:rPr lang="en-US"/>
              <a:t>Collectif pour une Médecine Libre et Indépendante</a:t>
            </a:r>
            <a:endParaRPr lang="en-US" dirty="0"/>
          </a:p>
        </p:txBody>
      </p:sp>
    </p:spTree>
    <p:extLst>
      <p:ext uri="{BB962C8B-B14F-4D97-AF65-F5344CB8AC3E}">
        <p14:creationId xmlns:p14="http://schemas.microsoft.com/office/powerpoint/2010/main" val="1062814806"/>
      </p:ext>
    </p:extLst>
  </p:cSld>
  <p:clrMapOvr>
    <a:masterClrMapping/>
  </p:clrMapOvr>
</p:sld>
</file>

<file path=ppt/theme/theme1.xml><?xml version="1.0" encoding="utf-8"?>
<a:theme xmlns:a="http://schemas.openxmlformats.org/drawingml/2006/main" name="Traînée de condensation">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Traînée de condensation</Template>
  <TotalTime>5611</TotalTime>
  <Words>3195</Words>
  <Application>Microsoft Macintosh PowerPoint</Application>
  <PresentationFormat>Grand écran</PresentationFormat>
  <Paragraphs>340</Paragraphs>
  <Slides>22</Slides>
  <Notes>10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22</vt:i4>
      </vt:variant>
    </vt:vector>
  </HeadingPairs>
  <TitlesOfParts>
    <vt:vector size="26" baseType="lpstr">
      <vt:lpstr>Arial</vt:lpstr>
      <vt:lpstr>Calibri</vt:lpstr>
      <vt:lpstr>Century Gothic</vt:lpstr>
      <vt:lpstr>Traînée de condensation</vt:lpstr>
      <vt:lpstr>Collectif pour une Médecine Libre et Indépendante CoMeLI  </vt:lpstr>
      <vt:lpstr>Rappels historiques</vt:lpstr>
      <vt:lpstr>Rappels historiques</vt:lpstr>
      <vt:lpstr>Présentation PowerPoint</vt:lpstr>
      <vt:lpstr>Rappels historiques :convention médicale</vt:lpstr>
      <vt:lpstr>Rappels historiques :Lois Santé</vt:lpstr>
      <vt:lpstr>Rappels historiques : Et le futur?</vt:lpstr>
      <vt:lpstr>Conséquences pratiques :</vt:lpstr>
      <vt:lpstr>Conséquences : La déontologie mise à mal</vt:lpstr>
      <vt:lpstr>Conséquences : La déontologie mise à mal</vt:lpstr>
      <vt:lpstr>Conséquences : La déontologie mise à mal</vt:lpstr>
      <vt:lpstr>Conséquences : La déontologie mise à mal</vt:lpstr>
      <vt:lpstr>Conséquences : La déontologie mise à mal</vt:lpstr>
      <vt:lpstr>Alors, pourquoi se bouger maintenant ?</vt:lpstr>
      <vt:lpstr>Et surtout que voulons nous réellement?</vt:lpstr>
      <vt:lpstr>Et surtout que voulons nous réellement?</vt:lpstr>
      <vt:lpstr>Et surtout que voulons nous réellement?</vt:lpstr>
      <vt:lpstr>Et en pratique ?</vt:lpstr>
      <vt:lpstr>Et en pratique ?</vt:lpstr>
      <vt:lpstr>Focus sur les COMELI ?</vt:lpstr>
      <vt:lpstr>Présentation PowerPoint</vt:lpstr>
      <vt:lpstr>PPL Valletoux : N°1175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Coordination des médecins libéraux de … </dc:title>
  <dc:creator>Microsoft Office User</dc:creator>
  <cp:lastModifiedBy>Microsoft Office User</cp:lastModifiedBy>
  <cp:revision>17</cp:revision>
  <dcterms:created xsi:type="dcterms:W3CDTF">2023-05-07T07:10:45Z</dcterms:created>
  <dcterms:modified xsi:type="dcterms:W3CDTF">2023-09-22T05:36:49Z</dcterms:modified>
</cp:coreProperties>
</file>