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1"/>
  </p:notesMasterIdLst>
  <p:handoutMasterIdLst>
    <p:handoutMasterId r:id="rId42"/>
  </p:handoutMasterIdLst>
  <p:sldIdLst>
    <p:sldId id="259" r:id="rId2"/>
    <p:sldId id="260" r:id="rId3"/>
    <p:sldId id="256" r:id="rId4"/>
    <p:sldId id="361" r:id="rId5"/>
    <p:sldId id="358" r:id="rId6"/>
    <p:sldId id="359" r:id="rId7"/>
    <p:sldId id="357" r:id="rId8"/>
    <p:sldId id="360" r:id="rId9"/>
    <p:sldId id="363" r:id="rId10"/>
    <p:sldId id="362" r:id="rId11"/>
    <p:sldId id="364" r:id="rId12"/>
    <p:sldId id="366" r:id="rId13"/>
    <p:sldId id="368" r:id="rId14"/>
    <p:sldId id="365" r:id="rId15"/>
    <p:sldId id="369" r:id="rId16"/>
    <p:sldId id="370" r:id="rId17"/>
    <p:sldId id="371" r:id="rId18"/>
    <p:sldId id="374" r:id="rId19"/>
    <p:sldId id="375" r:id="rId20"/>
    <p:sldId id="377" r:id="rId21"/>
    <p:sldId id="376" r:id="rId22"/>
    <p:sldId id="381" r:id="rId23"/>
    <p:sldId id="380" r:id="rId24"/>
    <p:sldId id="382" r:id="rId25"/>
    <p:sldId id="372" r:id="rId26"/>
    <p:sldId id="373" r:id="rId27"/>
    <p:sldId id="383" r:id="rId28"/>
    <p:sldId id="385" r:id="rId29"/>
    <p:sldId id="384" r:id="rId30"/>
    <p:sldId id="387" r:id="rId31"/>
    <p:sldId id="386" r:id="rId32"/>
    <p:sldId id="390" r:id="rId33"/>
    <p:sldId id="389" r:id="rId34"/>
    <p:sldId id="396" r:id="rId35"/>
    <p:sldId id="391" r:id="rId36"/>
    <p:sldId id="392" r:id="rId37"/>
    <p:sldId id="393" r:id="rId38"/>
    <p:sldId id="394" r:id="rId39"/>
    <p:sldId id="395" r:id="rId40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FF"/>
    <a:srgbClr val="00AAE6"/>
    <a:srgbClr val="00A1DA"/>
    <a:srgbClr val="009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94" autoAdjust="0"/>
  </p:normalViewPr>
  <p:slideViewPr>
    <p:cSldViewPr>
      <p:cViewPr varScale="1">
        <p:scale>
          <a:sx n="121" d="100"/>
          <a:sy n="121" d="100"/>
        </p:scale>
        <p:origin x="1896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54BC6608-4DA6-4602-B9DF-E40781E452A4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659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659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EB293955-2218-48B2-BB78-010EFAE3D5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46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BB4022EC-071C-4CB2-BB91-D07248100078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20" tIns="47160" rIns="94320" bIns="4716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4320" tIns="47160" rIns="94320" bIns="4716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A1D10B42-6F28-4043-A870-D48E43A86A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629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64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04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96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9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33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4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71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47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21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450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25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3E7F5-89B7-4340-A259-310572F4254C}" type="datetimeFigureOut">
              <a:rPr lang="fr-FR" smtClean="0"/>
              <a:t>21/10/2023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A5895-04BE-4980-AB6D-DFE56960A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48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" r="16946" b="-173"/>
          <a:stretch/>
        </p:blipFill>
        <p:spPr>
          <a:xfrm>
            <a:off x="0" y="0"/>
            <a:ext cx="9138948" cy="6858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1187624" y="61229"/>
            <a:ext cx="7200800" cy="12075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Approche en 2023 </a:t>
            </a:r>
          </a:p>
          <a:p>
            <a:r>
              <a:rPr lang="fr-FR" sz="4000" b="1" dirty="0"/>
              <a:t>d’une CCAM Clinique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38222" y="638132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Appuyez sur la touche espace pour jouer le diaporama</a:t>
            </a:r>
          </a:p>
        </p:txBody>
      </p:sp>
    </p:spTree>
    <p:extLst>
      <p:ext uri="{BB962C8B-B14F-4D97-AF65-F5344CB8AC3E}">
        <p14:creationId xmlns:p14="http://schemas.microsoft.com/office/powerpoint/2010/main" val="351772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Paramètres cliniques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313384" y="2562189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Repose sur 3 paramètres cliniques de la consultation…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344362" y="3237963"/>
            <a:ext cx="7385845" cy="7116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>
                <a:solidFill>
                  <a:prstClr val="black"/>
                </a:solidFill>
              </a:rPr>
              <a:t>… </a:t>
            </a:r>
            <a:r>
              <a:rPr lang="fr-FR" sz="2000" b="1" u="sng" dirty="0">
                <a:solidFill>
                  <a:prstClr val="black"/>
                </a:solidFill>
              </a:rPr>
              <a:t>quantifiables</a:t>
            </a:r>
            <a:r>
              <a:rPr lang="fr-FR" sz="2000" dirty="0">
                <a:solidFill>
                  <a:prstClr val="black"/>
                </a:solidFill>
              </a:rPr>
              <a:t>, </a:t>
            </a:r>
            <a:r>
              <a:rPr lang="fr-FR" sz="2000" b="1" u="sng" dirty="0">
                <a:solidFill>
                  <a:prstClr val="black"/>
                </a:solidFill>
              </a:rPr>
              <a:t>évaluables</a:t>
            </a:r>
            <a:r>
              <a:rPr lang="fr-FR" sz="2000" dirty="0">
                <a:solidFill>
                  <a:prstClr val="black"/>
                </a:solidFill>
              </a:rPr>
              <a:t> et </a:t>
            </a:r>
            <a:r>
              <a:rPr lang="fr-FR" sz="2000" b="1" u="sng" dirty="0">
                <a:solidFill>
                  <a:prstClr val="black"/>
                </a:solidFill>
              </a:rPr>
              <a:t>reproductibles</a:t>
            </a:r>
            <a:r>
              <a:rPr lang="fr-FR" sz="2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214472" y="1501388"/>
            <a:ext cx="5293632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L’honoraire de la consultation: </a:t>
            </a:r>
          </a:p>
        </p:txBody>
      </p:sp>
      <p:sp>
        <p:nvSpPr>
          <p:cNvPr id="43" name="Flèche à angle droit 42"/>
          <p:cNvSpPr/>
          <p:nvPr/>
        </p:nvSpPr>
        <p:spPr>
          <a:xfrm rot="5400000">
            <a:off x="516554" y="2273245"/>
            <a:ext cx="652263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à angle droit 43"/>
          <p:cNvSpPr/>
          <p:nvPr/>
        </p:nvSpPr>
        <p:spPr>
          <a:xfrm rot="5400000">
            <a:off x="417101" y="2842645"/>
            <a:ext cx="85117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/>
          <p:cNvSpPr/>
          <p:nvPr/>
        </p:nvSpPr>
        <p:spPr>
          <a:xfrm>
            <a:off x="1330911" y="4160200"/>
            <a:ext cx="7416824" cy="6584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Condition indispensable pour que le « dépeçage » de la consultation devienne acceptable et tolérable</a:t>
            </a:r>
          </a:p>
        </p:txBody>
      </p:sp>
      <p:sp>
        <p:nvSpPr>
          <p:cNvPr id="30" name="Flèche à angle droit 29"/>
          <p:cNvSpPr/>
          <p:nvPr/>
        </p:nvSpPr>
        <p:spPr>
          <a:xfrm rot="5400000">
            <a:off x="336104" y="3694063"/>
            <a:ext cx="100665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02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3" grpId="0" animBg="1"/>
      <p:bldP spid="44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Paramètres cliniques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Hexagone 1"/>
          <p:cNvSpPr/>
          <p:nvPr/>
        </p:nvSpPr>
        <p:spPr>
          <a:xfrm>
            <a:off x="3498095" y="836712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Consultation clinique</a:t>
            </a:r>
          </a:p>
        </p:txBody>
      </p:sp>
      <p:sp>
        <p:nvSpPr>
          <p:cNvPr id="16" name="Hexagone 15"/>
          <p:cNvSpPr/>
          <p:nvPr/>
        </p:nvSpPr>
        <p:spPr>
          <a:xfrm>
            <a:off x="395536" y="3201468"/>
            <a:ext cx="2370050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Charges de fonctionnement</a:t>
            </a:r>
          </a:p>
        </p:txBody>
      </p:sp>
      <p:sp>
        <p:nvSpPr>
          <p:cNvPr id="17" name="Hexagone 16"/>
          <p:cNvSpPr/>
          <p:nvPr/>
        </p:nvSpPr>
        <p:spPr>
          <a:xfrm>
            <a:off x="6300192" y="3190112"/>
            <a:ext cx="2304256" cy="1709298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Travail médical –</a:t>
            </a:r>
          </a:p>
          <a:p>
            <a:pPr algn="ctr"/>
            <a:r>
              <a:rPr lang="fr-FR" dirty="0"/>
              <a:t>Ressources mobilisées</a:t>
            </a:r>
          </a:p>
        </p:txBody>
      </p:sp>
      <p:sp>
        <p:nvSpPr>
          <p:cNvPr id="18" name="Hexagone 17"/>
          <p:cNvSpPr/>
          <p:nvPr/>
        </p:nvSpPr>
        <p:spPr>
          <a:xfrm>
            <a:off x="3347864" y="3201468"/>
            <a:ext cx="2304256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Modificateurs</a:t>
            </a:r>
          </a:p>
          <a:p>
            <a:pPr algn="ctr"/>
            <a:r>
              <a:rPr lang="fr-FR" dirty="0"/>
              <a:t>(circonstances)</a:t>
            </a:r>
          </a:p>
        </p:txBody>
      </p:sp>
      <p:sp>
        <p:nvSpPr>
          <p:cNvPr id="24" name="Hexagone 23"/>
          <p:cNvSpPr/>
          <p:nvPr/>
        </p:nvSpPr>
        <p:spPr>
          <a:xfrm>
            <a:off x="3275856" y="5043425"/>
            <a:ext cx="2592288" cy="1814573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Honoraire de consultation</a:t>
            </a:r>
          </a:p>
        </p:txBody>
      </p:sp>
      <p:sp>
        <p:nvSpPr>
          <p:cNvPr id="4" name="Flèche vers le bas 3"/>
          <p:cNvSpPr/>
          <p:nvPr/>
        </p:nvSpPr>
        <p:spPr>
          <a:xfrm rot="2688543">
            <a:off x="2860500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 rot="18834717">
            <a:off x="5806613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>
            <a:off x="4319972" y="2672916"/>
            <a:ext cx="360040" cy="468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>
            <a:off x="4323080" y="2672916"/>
            <a:ext cx="360040" cy="222649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6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31945 0.27708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2" y="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0.00018 0.27708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32274 0.27778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46" y="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4" grpId="0" animBg="1"/>
      <p:bldP spid="4" grpId="0" animBg="1"/>
      <p:bldP spid="4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Paramètres cliniques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Hexagone 1"/>
          <p:cNvSpPr/>
          <p:nvPr/>
        </p:nvSpPr>
        <p:spPr>
          <a:xfrm>
            <a:off x="3498095" y="836712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Consultation clinique</a:t>
            </a:r>
          </a:p>
        </p:txBody>
      </p:sp>
      <p:sp>
        <p:nvSpPr>
          <p:cNvPr id="16" name="Hexagone 15"/>
          <p:cNvSpPr/>
          <p:nvPr/>
        </p:nvSpPr>
        <p:spPr>
          <a:xfrm>
            <a:off x="395536" y="3201468"/>
            <a:ext cx="2370050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Charges de fonctionnement</a:t>
            </a:r>
          </a:p>
        </p:txBody>
      </p:sp>
      <p:sp>
        <p:nvSpPr>
          <p:cNvPr id="17" name="Hexagone 16"/>
          <p:cNvSpPr/>
          <p:nvPr/>
        </p:nvSpPr>
        <p:spPr>
          <a:xfrm>
            <a:off x="6300192" y="3190112"/>
            <a:ext cx="2304256" cy="1709298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Travail médical –</a:t>
            </a:r>
          </a:p>
          <a:p>
            <a:pPr algn="ctr"/>
            <a:r>
              <a:rPr lang="fr-FR" dirty="0"/>
              <a:t>Ressources mobilisées</a:t>
            </a:r>
          </a:p>
        </p:txBody>
      </p:sp>
      <p:sp>
        <p:nvSpPr>
          <p:cNvPr id="18" name="Hexagone 17"/>
          <p:cNvSpPr/>
          <p:nvPr/>
        </p:nvSpPr>
        <p:spPr>
          <a:xfrm>
            <a:off x="3347864" y="3201468"/>
            <a:ext cx="2304256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Modificateurs</a:t>
            </a:r>
          </a:p>
          <a:p>
            <a:pPr algn="ctr"/>
            <a:r>
              <a:rPr lang="fr-FR" dirty="0"/>
              <a:t>(circonstances)</a:t>
            </a:r>
          </a:p>
        </p:txBody>
      </p:sp>
      <p:sp>
        <p:nvSpPr>
          <p:cNvPr id="4" name="Flèche vers le bas 3"/>
          <p:cNvSpPr/>
          <p:nvPr/>
        </p:nvSpPr>
        <p:spPr>
          <a:xfrm rot="2688543">
            <a:off x="2860500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 rot="18834717">
            <a:off x="5806613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>
            <a:off x="4319972" y="2672916"/>
            <a:ext cx="360040" cy="468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07504" y="1196752"/>
            <a:ext cx="2658082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Tarification forfaitaire </a:t>
            </a:r>
          </a:p>
          <a:p>
            <a:pPr algn="ctr"/>
            <a:r>
              <a:rPr lang="fr-FR" dirty="0"/>
              <a:t>des frais de fonctionnement</a:t>
            </a:r>
          </a:p>
        </p:txBody>
      </p:sp>
      <p:sp>
        <p:nvSpPr>
          <p:cNvPr id="24" name="Ellipse 23"/>
          <p:cNvSpPr/>
          <p:nvPr/>
        </p:nvSpPr>
        <p:spPr>
          <a:xfrm>
            <a:off x="6199390" y="4179111"/>
            <a:ext cx="2952328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Indexée </a:t>
            </a:r>
            <a:r>
              <a:rPr lang="fr-FR" b="1" u="sng" dirty="0"/>
              <a:t>automatiquement</a:t>
            </a:r>
            <a:r>
              <a:rPr lang="fr-FR" dirty="0"/>
              <a:t> sur l’évolution du coup de la vie</a:t>
            </a:r>
          </a:p>
        </p:txBody>
      </p:sp>
      <p:sp>
        <p:nvSpPr>
          <p:cNvPr id="25" name="Ellipse 24"/>
          <p:cNvSpPr/>
          <p:nvPr/>
        </p:nvSpPr>
        <p:spPr>
          <a:xfrm>
            <a:off x="320421" y="4260120"/>
            <a:ext cx="2520280" cy="178219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Frais de structure </a:t>
            </a:r>
          </a:p>
          <a:p>
            <a:pPr algn="ctr"/>
            <a:r>
              <a:rPr lang="fr-FR" dirty="0"/>
              <a:t>+ </a:t>
            </a:r>
          </a:p>
          <a:p>
            <a:pPr algn="ctr"/>
            <a:r>
              <a:rPr lang="fr-FR" dirty="0"/>
              <a:t>frais de fonctionnement</a:t>
            </a:r>
          </a:p>
        </p:txBody>
      </p:sp>
      <p:sp>
        <p:nvSpPr>
          <p:cNvPr id="28" name="Ellipse 27"/>
          <p:cNvSpPr/>
          <p:nvPr/>
        </p:nvSpPr>
        <p:spPr>
          <a:xfrm>
            <a:off x="6228184" y="1196752"/>
            <a:ext cx="2952328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Expertise économique personnalisée au territoire de santé</a:t>
            </a:r>
          </a:p>
        </p:txBody>
      </p:sp>
      <p:sp>
        <p:nvSpPr>
          <p:cNvPr id="29" name="Flèche vers le bas 28"/>
          <p:cNvSpPr/>
          <p:nvPr/>
        </p:nvSpPr>
        <p:spPr>
          <a:xfrm rot="6747924">
            <a:off x="2848025" y="2336278"/>
            <a:ext cx="360040" cy="57927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bas 30"/>
          <p:cNvSpPr/>
          <p:nvPr/>
        </p:nvSpPr>
        <p:spPr>
          <a:xfrm rot="14492664">
            <a:off x="5862816" y="2373284"/>
            <a:ext cx="360040" cy="570659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 vers le bas 35"/>
          <p:cNvSpPr/>
          <p:nvPr/>
        </p:nvSpPr>
        <p:spPr>
          <a:xfrm rot="3158551">
            <a:off x="2896617" y="4237541"/>
            <a:ext cx="360040" cy="66141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vers le bas 36"/>
          <p:cNvSpPr/>
          <p:nvPr/>
        </p:nvSpPr>
        <p:spPr>
          <a:xfrm rot="18582927">
            <a:off x="5838281" y="4195559"/>
            <a:ext cx="360040" cy="652999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35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05556E-6 7.40741E-7 L 0.31945 -0.09051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2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6" grpId="1" animBg="1"/>
      <p:bldP spid="17" grpId="0" animBg="1"/>
      <p:bldP spid="18" grpId="0" animBg="1"/>
      <p:bldP spid="4" grpId="0" animBg="1"/>
      <p:bldP spid="26" grpId="0" animBg="1"/>
      <p:bldP spid="27" grpId="0" animBg="1"/>
      <p:bldP spid="5" grpId="0" animBg="1"/>
      <p:bldP spid="24" grpId="0" animBg="1"/>
      <p:bldP spid="25" grpId="0" animBg="1"/>
      <p:bldP spid="28" grpId="0" animBg="1"/>
      <p:bldP spid="29" grpId="0" animBg="1"/>
      <p:bldP spid="31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Paramètres cliniques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Hexagone 1"/>
          <p:cNvSpPr/>
          <p:nvPr/>
        </p:nvSpPr>
        <p:spPr>
          <a:xfrm>
            <a:off x="3498095" y="836712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Consultation clinique</a:t>
            </a:r>
          </a:p>
        </p:txBody>
      </p:sp>
      <p:sp>
        <p:nvSpPr>
          <p:cNvPr id="16" name="Hexagone 15"/>
          <p:cNvSpPr/>
          <p:nvPr/>
        </p:nvSpPr>
        <p:spPr>
          <a:xfrm>
            <a:off x="395536" y="3201468"/>
            <a:ext cx="2370050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Charges de fonctionnement</a:t>
            </a:r>
          </a:p>
        </p:txBody>
      </p:sp>
      <p:sp>
        <p:nvSpPr>
          <p:cNvPr id="17" name="Hexagone 16"/>
          <p:cNvSpPr/>
          <p:nvPr/>
        </p:nvSpPr>
        <p:spPr>
          <a:xfrm>
            <a:off x="6300192" y="3190112"/>
            <a:ext cx="2304256" cy="1709298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Travail médical –</a:t>
            </a:r>
          </a:p>
          <a:p>
            <a:pPr algn="ctr"/>
            <a:r>
              <a:rPr lang="fr-FR" dirty="0"/>
              <a:t>Ressources mobilisées</a:t>
            </a:r>
          </a:p>
        </p:txBody>
      </p:sp>
      <p:sp>
        <p:nvSpPr>
          <p:cNvPr id="18" name="Hexagone 17"/>
          <p:cNvSpPr/>
          <p:nvPr/>
        </p:nvSpPr>
        <p:spPr>
          <a:xfrm>
            <a:off x="3347864" y="3201468"/>
            <a:ext cx="2304256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Modificateurs</a:t>
            </a:r>
          </a:p>
          <a:p>
            <a:pPr algn="ctr"/>
            <a:r>
              <a:rPr lang="fr-FR" dirty="0"/>
              <a:t>(circonstances)</a:t>
            </a:r>
          </a:p>
        </p:txBody>
      </p:sp>
      <p:sp>
        <p:nvSpPr>
          <p:cNvPr id="4" name="Flèche vers le bas 3"/>
          <p:cNvSpPr/>
          <p:nvPr/>
        </p:nvSpPr>
        <p:spPr>
          <a:xfrm rot="2688543">
            <a:off x="2860500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 rot="18834717">
            <a:off x="5806613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>
            <a:off x="4319972" y="2672916"/>
            <a:ext cx="360040" cy="468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07504" y="1052057"/>
            <a:ext cx="2658082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Visite à domicile:</a:t>
            </a:r>
          </a:p>
          <a:p>
            <a:pPr algn="ctr"/>
            <a:r>
              <a:rPr lang="fr-FR" dirty="0"/>
              <a:t>Indemnités kilométriques </a:t>
            </a:r>
          </a:p>
          <a:p>
            <a:pPr algn="ctr"/>
            <a:r>
              <a:rPr lang="fr-FR" b="1" u="sng" dirty="0"/>
              <a:t>dès le 1</a:t>
            </a:r>
            <a:r>
              <a:rPr lang="fr-FR" b="1" u="sng" baseline="30000" dirty="0"/>
              <a:t>er</a:t>
            </a:r>
            <a:r>
              <a:rPr lang="fr-FR" b="1" u="sng" dirty="0"/>
              <a:t> km</a:t>
            </a:r>
          </a:p>
        </p:txBody>
      </p:sp>
      <p:sp>
        <p:nvSpPr>
          <p:cNvPr id="23" name="Ellipse 22"/>
          <p:cNvSpPr/>
          <p:nvPr/>
        </p:nvSpPr>
        <p:spPr>
          <a:xfrm>
            <a:off x="6139036" y="3708031"/>
            <a:ext cx="2952328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Majoration spécifique </a:t>
            </a:r>
          </a:p>
          <a:p>
            <a:pPr algn="ctr"/>
            <a:r>
              <a:rPr lang="fr-FR" dirty="0"/>
              <a:t>au patient </a:t>
            </a:r>
          </a:p>
          <a:p>
            <a:pPr algn="ctr"/>
            <a:r>
              <a:rPr lang="fr-FR" dirty="0"/>
              <a:t>(pédiatrie, ALD, gériatrie…)</a:t>
            </a:r>
          </a:p>
        </p:txBody>
      </p:sp>
      <p:sp>
        <p:nvSpPr>
          <p:cNvPr id="24" name="Ellipse 23"/>
          <p:cNvSpPr/>
          <p:nvPr/>
        </p:nvSpPr>
        <p:spPr>
          <a:xfrm>
            <a:off x="2987824" y="5085184"/>
            <a:ext cx="3181075" cy="16111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Majoration férié, </a:t>
            </a:r>
          </a:p>
          <a:p>
            <a:pPr algn="ctr"/>
            <a:r>
              <a:rPr lang="fr-FR" dirty="0"/>
              <a:t>nuit simple/profonde,</a:t>
            </a:r>
          </a:p>
          <a:p>
            <a:pPr algn="ctr"/>
            <a:r>
              <a:rPr lang="fr-FR" dirty="0"/>
              <a:t>régulation</a:t>
            </a:r>
          </a:p>
        </p:txBody>
      </p:sp>
      <p:sp>
        <p:nvSpPr>
          <p:cNvPr id="25" name="Ellipse 24"/>
          <p:cNvSpPr/>
          <p:nvPr/>
        </p:nvSpPr>
        <p:spPr>
          <a:xfrm>
            <a:off x="520922" y="3789040"/>
            <a:ext cx="2592288" cy="178219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Majoration d’urgence (hors CCAM technique)</a:t>
            </a:r>
          </a:p>
        </p:txBody>
      </p:sp>
      <p:sp>
        <p:nvSpPr>
          <p:cNvPr id="29" name="Ellipse 28"/>
          <p:cNvSpPr/>
          <p:nvPr/>
        </p:nvSpPr>
        <p:spPr>
          <a:xfrm>
            <a:off x="6462783" y="1052057"/>
            <a:ext cx="2658082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S’appliquent à tous médecins </a:t>
            </a:r>
          </a:p>
          <a:p>
            <a:pPr algn="ctr"/>
            <a:r>
              <a:rPr lang="fr-FR" dirty="0"/>
              <a:t>de façon </a:t>
            </a:r>
            <a:r>
              <a:rPr lang="fr-FR" b="1" u="sng" dirty="0"/>
              <a:t>identique</a:t>
            </a:r>
          </a:p>
        </p:txBody>
      </p:sp>
      <p:sp>
        <p:nvSpPr>
          <p:cNvPr id="30" name="Flèche vers le bas 29"/>
          <p:cNvSpPr/>
          <p:nvPr/>
        </p:nvSpPr>
        <p:spPr>
          <a:xfrm rot="6969088">
            <a:off x="2959920" y="2213671"/>
            <a:ext cx="360040" cy="80390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bas 30"/>
          <p:cNvSpPr/>
          <p:nvPr/>
        </p:nvSpPr>
        <p:spPr>
          <a:xfrm rot="14508995">
            <a:off x="5896877" y="2213671"/>
            <a:ext cx="360040" cy="80390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vers le bas 31"/>
          <p:cNvSpPr/>
          <p:nvPr/>
        </p:nvSpPr>
        <p:spPr>
          <a:xfrm>
            <a:off x="4355976" y="4581128"/>
            <a:ext cx="360040" cy="46805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 vers le bas 32"/>
          <p:cNvSpPr/>
          <p:nvPr/>
        </p:nvSpPr>
        <p:spPr>
          <a:xfrm rot="3398823">
            <a:off x="3197700" y="3930915"/>
            <a:ext cx="360040" cy="61539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 vers le bas 33"/>
          <p:cNvSpPr/>
          <p:nvPr/>
        </p:nvSpPr>
        <p:spPr>
          <a:xfrm rot="18627019">
            <a:off x="5692142" y="3953893"/>
            <a:ext cx="360040" cy="61539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67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0.0158 -0.090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8" grpId="1" animBg="1"/>
      <p:bldP spid="4" grpId="0" animBg="1"/>
      <p:bldP spid="26" grpId="0" animBg="1"/>
      <p:bldP spid="27" grpId="0" animBg="1"/>
      <p:bldP spid="5" grpId="0" animBg="1"/>
      <p:bldP spid="23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Paramètres cliniques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Hexagone 1"/>
          <p:cNvSpPr/>
          <p:nvPr/>
        </p:nvSpPr>
        <p:spPr>
          <a:xfrm>
            <a:off x="3498095" y="836712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Consultation clinique</a:t>
            </a:r>
          </a:p>
        </p:txBody>
      </p:sp>
      <p:sp>
        <p:nvSpPr>
          <p:cNvPr id="16" name="Hexagone 15"/>
          <p:cNvSpPr/>
          <p:nvPr/>
        </p:nvSpPr>
        <p:spPr>
          <a:xfrm>
            <a:off x="395536" y="3201468"/>
            <a:ext cx="2370050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Charges de fonctionnement</a:t>
            </a:r>
          </a:p>
        </p:txBody>
      </p:sp>
      <p:sp>
        <p:nvSpPr>
          <p:cNvPr id="17" name="Hexagone 16"/>
          <p:cNvSpPr/>
          <p:nvPr/>
        </p:nvSpPr>
        <p:spPr>
          <a:xfrm>
            <a:off x="6300192" y="3190112"/>
            <a:ext cx="2304256" cy="1709298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Travail médical –</a:t>
            </a:r>
          </a:p>
          <a:p>
            <a:pPr algn="ctr"/>
            <a:r>
              <a:rPr lang="fr-FR" dirty="0"/>
              <a:t>Ressources mobilisées</a:t>
            </a:r>
          </a:p>
        </p:txBody>
      </p:sp>
      <p:sp>
        <p:nvSpPr>
          <p:cNvPr id="18" name="Hexagone 17"/>
          <p:cNvSpPr/>
          <p:nvPr/>
        </p:nvSpPr>
        <p:spPr>
          <a:xfrm>
            <a:off x="3347864" y="3201468"/>
            <a:ext cx="2304256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Modificateurs</a:t>
            </a:r>
          </a:p>
          <a:p>
            <a:pPr algn="ctr"/>
            <a:r>
              <a:rPr lang="fr-FR" dirty="0"/>
              <a:t>(circonstances)</a:t>
            </a:r>
          </a:p>
        </p:txBody>
      </p:sp>
      <p:sp>
        <p:nvSpPr>
          <p:cNvPr id="4" name="Flèche vers le bas 3"/>
          <p:cNvSpPr/>
          <p:nvPr/>
        </p:nvSpPr>
        <p:spPr>
          <a:xfrm rot="2688543">
            <a:off x="2860500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 rot="18834717">
            <a:off x="5806613" y="2267753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>
            <a:off x="4319972" y="2672916"/>
            <a:ext cx="360040" cy="468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lèche vers le bas 41"/>
          <p:cNvSpPr/>
          <p:nvPr/>
        </p:nvSpPr>
        <p:spPr>
          <a:xfrm>
            <a:off x="4355976" y="2636912"/>
            <a:ext cx="360040" cy="3420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Hexagone 42"/>
          <p:cNvSpPr/>
          <p:nvPr/>
        </p:nvSpPr>
        <p:spPr>
          <a:xfrm>
            <a:off x="971600" y="1123225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44" name="Hexagone 43"/>
          <p:cNvSpPr/>
          <p:nvPr/>
        </p:nvSpPr>
        <p:spPr>
          <a:xfrm>
            <a:off x="971600" y="5043426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45" name="Hexagone 44"/>
          <p:cNvSpPr/>
          <p:nvPr/>
        </p:nvSpPr>
        <p:spPr>
          <a:xfrm>
            <a:off x="5958408" y="5043426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46" name="Hexagone 45"/>
          <p:cNvSpPr/>
          <p:nvPr/>
        </p:nvSpPr>
        <p:spPr>
          <a:xfrm>
            <a:off x="5958408" y="1123225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47" name="Hexagone 46"/>
          <p:cNvSpPr/>
          <p:nvPr/>
        </p:nvSpPr>
        <p:spPr>
          <a:xfrm>
            <a:off x="3501467" y="3066950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 temps médicaux</a:t>
            </a:r>
          </a:p>
        </p:txBody>
      </p:sp>
      <p:sp>
        <p:nvSpPr>
          <p:cNvPr id="48" name="Flèche vers le bas 47"/>
          <p:cNvSpPr/>
          <p:nvPr/>
        </p:nvSpPr>
        <p:spPr>
          <a:xfrm rot="7308109">
            <a:off x="3141031" y="2565724"/>
            <a:ext cx="360040" cy="95719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Flèche vers le bas 48"/>
          <p:cNvSpPr/>
          <p:nvPr/>
        </p:nvSpPr>
        <p:spPr>
          <a:xfrm rot="14334846">
            <a:off x="5554378" y="2605353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Flèche vers le bas 49"/>
          <p:cNvSpPr/>
          <p:nvPr/>
        </p:nvSpPr>
        <p:spPr>
          <a:xfrm rot="3031865">
            <a:off x="3148484" y="4384271"/>
            <a:ext cx="360040" cy="9536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vers le bas 50"/>
          <p:cNvSpPr/>
          <p:nvPr/>
        </p:nvSpPr>
        <p:spPr>
          <a:xfrm rot="18621407">
            <a:off x="5576942" y="4351786"/>
            <a:ext cx="360040" cy="10169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04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32274 -0.0057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46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4" grpId="0" animBg="1"/>
      <p:bldP spid="26" grpId="0" animBg="1"/>
      <p:bldP spid="27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2123"/>
          <a:stretch/>
        </p:blipFill>
        <p:spPr>
          <a:xfrm>
            <a:off x="1" y="-12624"/>
            <a:ext cx="9144000" cy="68706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76056" y="1444687"/>
            <a:ext cx="387901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temps </a:t>
            </a:r>
          </a:p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médicaux</a:t>
            </a:r>
          </a:p>
        </p:txBody>
      </p:sp>
    </p:spTree>
    <p:extLst>
      <p:ext uri="{BB962C8B-B14F-4D97-AF65-F5344CB8AC3E}">
        <p14:creationId xmlns:p14="http://schemas.microsoft.com/office/powerpoint/2010/main" val="419621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33" name="Hexagone 32"/>
          <p:cNvSpPr/>
          <p:nvPr/>
        </p:nvSpPr>
        <p:spPr>
          <a:xfrm>
            <a:off x="971600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34" name="Hexagone 33"/>
          <p:cNvSpPr/>
          <p:nvPr/>
        </p:nvSpPr>
        <p:spPr>
          <a:xfrm>
            <a:off x="5958408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35" name="Hexagone 34"/>
          <p:cNvSpPr/>
          <p:nvPr/>
        </p:nvSpPr>
        <p:spPr>
          <a:xfrm>
            <a:off x="5958408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36" name="Hexagone 35"/>
          <p:cNvSpPr/>
          <p:nvPr/>
        </p:nvSpPr>
        <p:spPr>
          <a:xfrm>
            <a:off x="3501467" y="2882695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 temps médicaux</a:t>
            </a:r>
          </a:p>
        </p:txBody>
      </p:sp>
      <p:sp>
        <p:nvSpPr>
          <p:cNvPr id="38" name="Flèche vers le bas 37"/>
          <p:cNvSpPr/>
          <p:nvPr/>
        </p:nvSpPr>
        <p:spPr>
          <a:xfrm rot="7308109">
            <a:off x="3141031" y="2381469"/>
            <a:ext cx="360040" cy="95719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vers le bas 38"/>
          <p:cNvSpPr/>
          <p:nvPr/>
        </p:nvSpPr>
        <p:spPr>
          <a:xfrm rot="14334846">
            <a:off x="5554378" y="2421098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vers le bas 39"/>
          <p:cNvSpPr/>
          <p:nvPr/>
        </p:nvSpPr>
        <p:spPr>
          <a:xfrm rot="3031865">
            <a:off x="3148484" y="4200016"/>
            <a:ext cx="360040" cy="9536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bas 40"/>
          <p:cNvSpPr/>
          <p:nvPr/>
        </p:nvSpPr>
        <p:spPr>
          <a:xfrm rot="18621407">
            <a:off x="5576942" y="4167531"/>
            <a:ext cx="360040" cy="10169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95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2" name="Ellipse 1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1691680" y="2852936"/>
            <a:ext cx="288032" cy="165618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259632" y="458112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9780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4" grpId="0" animBg="1"/>
      <p:bldP spid="4" grpId="1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Ellipse 1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42" name="Flèche vers le bas 41"/>
          <p:cNvSpPr/>
          <p:nvPr/>
        </p:nvSpPr>
        <p:spPr>
          <a:xfrm rot="10800000">
            <a:off x="1577999" y="2852935"/>
            <a:ext cx="288032" cy="1645335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110758" y="1268760"/>
            <a:ext cx="3329919" cy="151216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Renouvellement d’ordonnance simple</a:t>
            </a:r>
          </a:p>
          <a:p>
            <a:pPr algn="ctr"/>
            <a:r>
              <a:rPr lang="fr-FR" dirty="0"/>
              <a:t>(sans autre demande)</a:t>
            </a:r>
          </a:p>
        </p:txBody>
      </p:sp>
      <p:sp>
        <p:nvSpPr>
          <p:cNvPr id="23" name="Ellipse 22"/>
          <p:cNvSpPr/>
          <p:nvPr/>
        </p:nvSpPr>
        <p:spPr>
          <a:xfrm>
            <a:off x="3762360" y="2311441"/>
            <a:ext cx="3833975" cy="16561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Contrôle </a:t>
            </a:r>
          </a:p>
          <a:p>
            <a:pPr algn="ctr"/>
            <a:r>
              <a:rPr lang="fr-FR" dirty="0"/>
              <a:t>post-opératoire </a:t>
            </a:r>
          </a:p>
          <a:p>
            <a:pPr algn="ctr"/>
            <a:r>
              <a:rPr lang="fr-FR" dirty="0"/>
              <a:t>sans problème particulier</a:t>
            </a:r>
          </a:p>
        </p:txBody>
      </p:sp>
      <p:sp>
        <p:nvSpPr>
          <p:cNvPr id="33" name="Ellipse 32"/>
          <p:cNvSpPr/>
          <p:nvPr/>
        </p:nvSpPr>
        <p:spPr>
          <a:xfrm>
            <a:off x="4788024" y="4653136"/>
            <a:ext cx="4072128" cy="196316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Consultation de suivi pédiatrique de routine (enfant sans pathologie particulière)</a:t>
            </a:r>
          </a:p>
        </p:txBody>
      </p:sp>
      <p:sp>
        <p:nvSpPr>
          <p:cNvPr id="34" name="Flèche vers le bas 33"/>
          <p:cNvSpPr/>
          <p:nvPr/>
        </p:nvSpPr>
        <p:spPr>
          <a:xfrm rot="13506879">
            <a:off x="3240556" y="3407457"/>
            <a:ext cx="288032" cy="183999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 vers le bas 34"/>
          <p:cNvSpPr/>
          <p:nvPr/>
        </p:nvSpPr>
        <p:spPr>
          <a:xfrm rot="16200000">
            <a:off x="3707906" y="4833155"/>
            <a:ext cx="288032" cy="172819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1259632" y="458112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8297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23" grpId="0" animBg="1"/>
      <p:bldP spid="33" grpId="0" animBg="1"/>
      <p:bldP spid="34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2" name="Ellipse 1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24" name="Ellipse 23"/>
          <p:cNvSpPr/>
          <p:nvPr/>
        </p:nvSpPr>
        <p:spPr>
          <a:xfrm>
            <a:off x="3210063" y="450912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1691680" y="2852936"/>
            <a:ext cx="288032" cy="165618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 rot="20122762">
            <a:off x="3009540" y="2768410"/>
            <a:ext cx="288032" cy="184808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4355976" y="437729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259632" y="458112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1286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24" grpId="0" animBg="1"/>
      <p:bldP spid="4" grpId="0" animBg="1"/>
      <p:bldP spid="27" grpId="0" animBg="1"/>
      <p:bldP spid="27" grpId="1" animBg="1"/>
      <p:bldP spid="31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C713DC8-7E0F-384E-A71A-AADE3BA46B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24347" y="10585"/>
            <a:ext cx="9135648" cy="68474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72564" y="954043"/>
            <a:ext cx="49689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9552" y="2847128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Travail initial remarquable réalisé par </a:t>
            </a:r>
            <a:r>
              <a:rPr lang="fr-FR" u="sng" dirty="0"/>
              <a:t>le Dr Marie Jo RENAUDIE</a:t>
            </a:r>
            <a:r>
              <a:rPr lang="fr-FR" dirty="0"/>
              <a:t>, présenté en congrès en 2006 à l’URML Occitanie,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Mise à jour par le CODTS de Pays de Quimper et Pays Bigouden en 2015,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Proposé pour optimisation à l’ensemble des membres des CODTS de France en 2016, ainsi qu’à tout médecin clinicien qui le souhaite,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Révisé en 2023 par les COMELI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 travail proposé est de faire des tests de cette nouvelle approche, tests qui seront ensuite analysé avec un retour d’information vers les utilisateurs et aux syndicats représentatifs de la profession,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Bonne présentation….faites remonter vos avis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algn="r"/>
            <a:r>
              <a:rPr lang="fr-FR" dirty="0"/>
              <a:t>Equipes </a:t>
            </a:r>
            <a:r>
              <a:rPr lang="fr-FR" dirty="0" err="1"/>
              <a:t>comeli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7336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3210063" y="450912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7" name="Flèche courbée vers la gauche 6"/>
          <p:cNvSpPr/>
          <p:nvPr/>
        </p:nvSpPr>
        <p:spPr>
          <a:xfrm rot="10800000">
            <a:off x="755577" y="1628800"/>
            <a:ext cx="1224136" cy="39604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2195736" y="1196752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076056" y="164157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8" name="Ellipse 17"/>
          <p:cNvSpPr/>
          <p:nvPr/>
        </p:nvSpPr>
        <p:spPr>
          <a:xfrm>
            <a:off x="5692672" y="980728"/>
            <a:ext cx="3199807" cy="22322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Création dossier administratif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Répertoriage ATCD, comorbidités et traitements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355976" y="437729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347864" y="106493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824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/>
      <p:bldP spid="18" grpId="0" animBg="1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2" name="Ellipse 1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24" name="Ellipse 23"/>
          <p:cNvSpPr/>
          <p:nvPr/>
        </p:nvSpPr>
        <p:spPr>
          <a:xfrm>
            <a:off x="3210063" y="450912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25" name="Ellipse 24"/>
          <p:cNvSpPr/>
          <p:nvPr/>
        </p:nvSpPr>
        <p:spPr>
          <a:xfrm>
            <a:off x="5724128" y="306896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1691680" y="2852936"/>
            <a:ext cx="288032" cy="165618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 rot="20122762">
            <a:off x="3009540" y="2768410"/>
            <a:ext cx="288032" cy="184808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 rot="17641558">
            <a:off x="4203292" y="1506176"/>
            <a:ext cx="288032" cy="2796445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234774" y="459179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4355976" y="436510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876256" y="293713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227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24" grpId="0" animBg="1"/>
      <p:bldP spid="25" grpId="0" animBg="1"/>
      <p:bldP spid="4" grpId="0" animBg="1"/>
      <p:bldP spid="27" grpId="0" animBg="1"/>
      <p:bldP spid="28" grpId="0" animBg="1"/>
      <p:bldP spid="28" grpId="1" animBg="1"/>
      <p:bldP spid="5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5724128" y="306896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876256" y="293713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Ellipse 22"/>
          <p:cNvSpPr/>
          <p:nvPr/>
        </p:nvSpPr>
        <p:spPr>
          <a:xfrm>
            <a:off x="1043608" y="102921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2195736" y="92091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2139455" y="282941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35" name="Ellipse 34"/>
          <p:cNvSpPr/>
          <p:nvPr/>
        </p:nvSpPr>
        <p:spPr>
          <a:xfrm>
            <a:off x="611560" y="3717032"/>
            <a:ext cx="3528392" cy="25202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Pluripathologie</a:t>
            </a:r>
            <a:endParaRPr lang="fr-FR" dirty="0"/>
          </a:p>
          <a:p>
            <a:pPr algn="ctr"/>
            <a:r>
              <a:rPr lang="fr-FR" sz="1400" i="1" dirty="0"/>
              <a:t>et/ou</a:t>
            </a:r>
          </a:p>
          <a:p>
            <a:pPr algn="ctr"/>
            <a:r>
              <a:rPr lang="fr-FR" dirty="0"/>
              <a:t>Nouvelle pathologie</a:t>
            </a:r>
          </a:p>
          <a:p>
            <a:pPr algn="ctr"/>
            <a:r>
              <a:rPr lang="fr-FR" sz="1400" i="1" dirty="0"/>
              <a:t>et/ou</a:t>
            </a:r>
          </a:p>
          <a:p>
            <a:pPr algn="ctr"/>
            <a:r>
              <a:rPr lang="fr-FR" dirty="0"/>
              <a:t>Détresse psychologique</a:t>
            </a:r>
          </a:p>
          <a:p>
            <a:pPr algn="ctr"/>
            <a:r>
              <a:rPr lang="fr-FR" sz="1400" i="1" dirty="0"/>
              <a:t>et/ou</a:t>
            </a:r>
          </a:p>
          <a:p>
            <a:pPr algn="ctr"/>
            <a:r>
              <a:rPr lang="fr-FR" dirty="0"/>
              <a:t>Sociale</a:t>
            </a:r>
          </a:p>
        </p:txBody>
      </p:sp>
      <p:sp>
        <p:nvSpPr>
          <p:cNvPr id="9" name="Virage 8"/>
          <p:cNvSpPr/>
          <p:nvPr/>
        </p:nvSpPr>
        <p:spPr>
          <a:xfrm flipH="1">
            <a:off x="4099399" y="1556793"/>
            <a:ext cx="3141314" cy="1380346"/>
          </a:xfrm>
          <a:prstGeom prst="bentArrow">
            <a:avLst>
              <a:gd name="adj1" fmla="val 12956"/>
              <a:gd name="adj2" fmla="val 14461"/>
              <a:gd name="adj3" fmla="val 25000"/>
              <a:gd name="adj4" fmla="val 8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4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/>
      <p:bldP spid="34" grpId="0"/>
      <p:bldP spid="35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2" name="Ellipse 1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 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24" name="Ellipse 23"/>
          <p:cNvSpPr/>
          <p:nvPr/>
        </p:nvSpPr>
        <p:spPr>
          <a:xfrm>
            <a:off x="3210063" y="450912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25" name="Ellipse 24"/>
          <p:cNvSpPr/>
          <p:nvPr/>
        </p:nvSpPr>
        <p:spPr>
          <a:xfrm>
            <a:off x="5724128" y="306896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26" name="Ellipse 25"/>
          <p:cNvSpPr/>
          <p:nvPr/>
        </p:nvSpPr>
        <p:spPr>
          <a:xfrm>
            <a:off x="6084168" y="887841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1691680" y="2852936"/>
            <a:ext cx="288032" cy="165618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 rot="20122762">
            <a:off x="3009540" y="2768410"/>
            <a:ext cx="288032" cy="184808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 rot="17641558">
            <a:off x="4203292" y="1506176"/>
            <a:ext cx="288032" cy="2796445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vers le bas 28"/>
          <p:cNvSpPr/>
          <p:nvPr/>
        </p:nvSpPr>
        <p:spPr>
          <a:xfrm rot="16200000">
            <a:off x="4467095" y="452685"/>
            <a:ext cx="288032" cy="2670511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234774" y="459179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4355976" y="436510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876256" y="293713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236296" y="77689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926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24" grpId="0" animBg="1"/>
      <p:bldP spid="25" grpId="0" animBg="1"/>
      <p:bldP spid="26" grpId="0" animBg="1"/>
      <p:bldP spid="4" grpId="0" animBg="1"/>
      <p:bldP spid="27" grpId="0" animBg="1"/>
      <p:bldP spid="28" grpId="0" animBg="1"/>
      <p:bldP spid="29" grpId="0" animBg="1"/>
      <p:bldP spid="29" grpId="1" animBg="1"/>
      <p:bldP spid="5" grpId="0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6084168" y="887841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236296" y="77689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Ellipse 22"/>
          <p:cNvSpPr/>
          <p:nvPr/>
        </p:nvSpPr>
        <p:spPr>
          <a:xfrm>
            <a:off x="1043608" y="417289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 simple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inconnu</a:t>
            </a:r>
          </a:p>
        </p:txBody>
      </p:sp>
      <p:sp>
        <p:nvSpPr>
          <p:cNvPr id="33" name="Ellipse 32"/>
          <p:cNvSpPr/>
          <p:nvPr/>
        </p:nvSpPr>
        <p:spPr>
          <a:xfrm>
            <a:off x="5076056" y="414908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Complexe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Patient connu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2189521" y="402887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6228184" y="401725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Virage 5"/>
          <p:cNvSpPr/>
          <p:nvPr/>
        </p:nvSpPr>
        <p:spPr>
          <a:xfrm rot="5400000" flipV="1">
            <a:off x="3797915" y="2042847"/>
            <a:ext cx="2304256" cy="1620182"/>
          </a:xfrm>
          <a:prstGeom prst="bentArrow">
            <a:avLst>
              <a:gd name="adj1" fmla="val 10750"/>
              <a:gd name="adj2" fmla="val 20423"/>
              <a:gd name="adj3" fmla="val 16241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139951" y="4587515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422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4" grpId="0"/>
      <p:bldP spid="35" grpId="0"/>
      <p:bldP spid="6" grpId="0" animBg="1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33" name="Hexagone 32"/>
          <p:cNvSpPr/>
          <p:nvPr/>
        </p:nvSpPr>
        <p:spPr>
          <a:xfrm>
            <a:off x="971600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34" name="Hexagone 33"/>
          <p:cNvSpPr/>
          <p:nvPr/>
        </p:nvSpPr>
        <p:spPr>
          <a:xfrm>
            <a:off x="5958408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35" name="Hexagone 34"/>
          <p:cNvSpPr/>
          <p:nvPr/>
        </p:nvSpPr>
        <p:spPr>
          <a:xfrm>
            <a:off x="5958408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36" name="Hexagone 35"/>
          <p:cNvSpPr/>
          <p:nvPr/>
        </p:nvSpPr>
        <p:spPr>
          <a:xfrm>
            <a:off x="3501467" y="2882695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 temps médicaux</a:t>
            </a:r>
          </a:p>
        </p:txBody>
      </p:sp>
      <p:sp>
        <p:nvSpPr>
          <p:cNvPr id="38" name="Flèche vers le bas 37"/>
          <p:cNvSpPr/>
          <p:nvPr/>
        </p:nvSpPr>
        <p:spPr>
          <a:xfrm rot="7308109">
            <a:off x="3093398" y="2347497"/>
            <a:ext cx="360040" cy="95719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vers le bas 38"/>
          <p:cNvSpPr/>
          <p:nvPr/>
        </p:nvSpPr>
        <p:spPr>
          <a:xfrm rot="14334846">
            <a:off x="5554378" y="2421098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vers le bas 39"/>
          <p:cNvSpPr/>
          <p:nvPr/>
        </p:nvSpPr>
        <p:spPr>
          <a:xfrm rot="3031865">
            <a:off x="3148484" y="4200016"/>
            <a:ext cx="360040" cy="9536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bas 40"/>
          <p:cNvSpPr/>
          <p:nvPr/>
        </p:nvSpPr>
        <p:spPr>
          <a:xfrm rot="18621407">
            <a:off x="5576942" y="4167531"/>
            <a:ext cx="360040" cy="10169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23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3" name="Hexagone 32"/>
          <p:cNvSpPr/>
          <p:nvPr/>
        </p:nvSpPr>
        <p:spPr>
          <a:xfrm>
            <a:off x="971600" y="4859171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16" name="Ellipse 15"/>
          <p:cNvSpPr/>
          <p:nvPr/>
        </p:nvSpPr>
        <p:spPr>
          <a:xfrm>
            <a:off x="107504" y="908720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de contrôle </a:t>
            </a:r>
          </a:p>
          <a:p>
            <a:pPr algn="ctr"/>
            <a:r>
              <a:rPr lang="fr-FR" dirty="0"/>
              <a:t>ou</a:t>
            </a:r>
          </a:p>
          <a:p>
            <a:pPr algn="ctr"/>
            <a:r>
              <a:rPr lang="fr-FR" dirty="0"/>
              <a:t>selon protocole</a:t>
            </a:r>
          </a:p>
          <a:p>
            <a:pPr algn="ctr"/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5148063" y="2420888"/>
            <a:ext cx="2810607" cy="18722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Monopathologie</a:t>
            </a:r>
            <a:r>
              <a:rPr lang="fr-FR" dirty="0"/>
              <a:t> lourde </a:t>
            </a:r>
          </a:p>
          <a:p>
            <a:pPr algn="ctr"/>
            <a:r>
              <a:rPr lang="fr-FR" dirty="0"/>
              <a:t>ou</a:t>
            </a:r>
          </a:p>
          <a:p>
            <a:pPr algn="ctr"/>
            <a:r>
              <a:rPr lang="fr-FR" dirty="0" err="1"/>
              <a:t>Pluripathologie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2843808" y="1340768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Monopathologie</a:t>
            </a:r>
            <a:r>
              <a:rPr lang="fr-FR" dirty="0"/>
              <a:t> simple</a:t>
            </a:r>
          </a:p>
        </p:txBody>
      </p:sp>
      <p:sp>
        <p:nvSpPr>
          <p:cNvPr id="23" name="Ellipse 22"/>
          <p:cNvSpPr/>
          <p:nvPr/>
        </p:nvSpPr>
        <p:spPr>
          <a:xfrm>
            <a:off x="5652120" y="4293095"/>
            <a:ext cx="3493919" cy="256490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Atteintes plurielles difficiles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Annonce diagnostique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Entretien psychiatrique lourd</a:t>
            </a:r>
          </a:p>
          <a:p>
            <a:pPr algn="ctr"/>
            <a:endParaRPr lang="fr-FR" dirty="0"/>
          </a:p>
        </p:txBody>
      </p:sp>
      <p:sp>
        <p:nvSpPr>
          <p:cNvPr id="2" name="Flèche vers le haut 1"/>
          <p:cNvSpPr/>
          <p:nvPr/>
        </p:nvSpPr>
        <p:spPr>
          <a:xfrm>
            <a:off x="1835696" y="2852936"/>
            <a:ext cx="360040" cy="1800200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haut 23"/>
          <p:cNvSpPr/>
          <p:nvPr/>
        </p:nvSpPr>
        <p:spPr>
          <a:xfrm rot="3961770">
            <a:off x="4122132" y="3443166"/>
            <a:ext cx="360040" cy="2516456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 vers le haut 24"/>
          <p:cNvSpPr/>
          <p:nvPr/>
        </p:nvSpPr>
        <p:spPr>
          <a:xfrm rot="1654182">
            <a:off x="3023828" y="3026732"/>
            <a:ext cx="360040" cy="1800200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haut 25"/>
          <p:cNvSpPr/>
          <p:nvPr/>
        </p:nvSpPr>
        <p:spPr>
          <a:xfrm rot="5400000">
            <a:off x="4282131" y="4590181"/>
            <a:ext cx="360040" cy="2235921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3995936" y="249289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259632" y="206084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6372200" y="364502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7164288" y="624950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784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3" grpId="0" animBg="1"/>
      <p:bldP spid="2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33" name="Hexagone 32"/>
          <p:cNvSpPr/>
          <p:nvPr/>
        </p:nvSpPr>
        <p:spPr>
          <a:xfrm>
            <a:off x="971600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34" name="Hexagone 33"/>
          <p:cNvSpPr/>
          <p:nvPr/>
        </p:nvSpPr>
        <p:spPr>
          <a:xfrm>
            <a:off x="5958408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35" name="Hexagone 34"/>
          <p:cNvSpPr/>
          <p:nvPr/>
        </p:nvSpPr>
        <p:spPr>
          <a:xfrm>
            <a:off x="5958408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36" name="Hexagone 35"/>
          <p:cNvSpPr/>
          <p:nvPr/>
        </p:nvSpPr>
        <p:spPr>
          <a:xfrm>
            <a:off x="3501467" y="2882695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 temps médicaux</a:t>
            </a:r>
          </a:p>
        </p:txBody>
      </p:sp>
      <p:sp>
        <p:nvSpPr>
          <p:cNvPr id="38" name="Flèche vers le bas 37"/>
          <p:cNvSpPr/>
          <p:nvPr/>
        </p:nvSpPr>
        <p:spPr>
          <a:xfrm rot="7308109">
            <a:off x="3093398" y="2347497"/>
            <a:ext cx="360040" cy="95719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vers le bas 38"/>
          <p:cNvSpPr/>
          <p:nvPr/>
        </p:nvSpPr>
        <p:spPr>
          <a:xfrm rot="14334846">
            <a:off x="5554378" y="2421098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vers le bas 39"/>
          <p:cNvSpPr/>
          <p:nvPr/>
        </p:nvSpPr>
        <p:spPr>
          <a:xfrm rot="3031865">
            <a:off x="3148484" y="4200016"/>
            <a:ext cx="360040" cy="9536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bas 40"/>
          <p:cNvSpPr/>
          <p:nvPr/>
        </p:nvSpPr>
        <p:spPr>
          <a:xfrm rot="18621407">
            <a:off x="5576942" y="4167531"/>
            <a:ext cx="360040" cy="10169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02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4" name="Hexagone 33"/>
          <p:cNvSpPr/>
          <p:nvPr/>
        </p:nvSpPr>
        <p:spPr>
          <a:xfrm>
            <a:off x="5958408" y="4859171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16" name="Ellipse 15"/>
          <p:cNvSpPr/>
          <p:nvPr/>
        </p:nvSpPr>
        <p:spPr>
          <a:xfrm>
            <a:off x="107504" y="4653136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Abstention expliquée</a:t>
            </a:r>
          </a:p>
          <a:p>
            <a:pPr algn="ctr"/>
            <a:r>
              <a:rPr lang="fr-FR" dirty="0"/>
              <a:t>ou</a:t>
            </a:r>
          </a:p>
          <a:p>
            <a:pPr algn="ctr"/>
            <a:r>
              <a:rPr lang="fr-FR" dirty="0"/>
              <a:t>Bilan selon RPC</a:t>
            </a:r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259632" y="580526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Ellipse 17"/>
          <p:cNvSpPr/>
          <p:nvPr/>
        </p:nvSpPr>
        <p:spPr>
          <a:xfrm>
            <a:off x="899592" y="2564904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ou Demande d’avis secondaire simple</a:t>
            </a:r>
          </a:p>
          <a:p>
            <a:pPr algn="ctr"/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051720" y="371703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Ellipse 23"/>
          <p:cNvSpPr/>
          <p:nvPr/>
        </p:nvSpPr>
        <p:spPr>
          <a:xfrm>
            <a:off x="3059832" y="1196752"/>
            <a:ext cx="2810607" cy="166837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ou</a:t>
            </a:r>
          </a:p>
          <a:p>
            <a:pPr algn="ctr"/>
            <a:r>
              <a:rPr lang="fr-FR" dirty="0"/>
              <a:t>Avis secondaire complexe</a:t>
            </a:r>
          </a:p>
          <a:p>
            <a:pPr algn="ctr"/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4283969" y="221705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Ellipse 25"/>
          <p:cNvSpPr/>
          <p:nvPr/>
        </p:nvSpPr>
        <p:spPr>
          <a:xfrm>
            <a:off x="5940152" y="764704"/>
            <a:ext cx="3132348" cy="24046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Actes techniques diagnostiques</a:t>
            </a:r>
          </a:p>
          <a:p>
            <a:pPr algn="ctr"/>
            <a:r>
              <a:rPr lang="fr-FR" dirty="0"/>
              <a:t>-</a:t>
            </a:r>
          </a:p>
          <a:p>
            <a:pPr algn="ctr"/>
            <a:r>
              <a:rPr lang="fr-FR" dirty="0"/>
              <a:t>Examens secondaires à orientations multiples</a:t>
            </a:r>
          </a:p>
          <a:p>
            <a:pPr algn="ctr"/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7272299" y="256088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8" name="Flèche vers le haut 27"/>
          <p:cNvSpPr/>
          <p:nvPr/>
        </p:nvSpPr>
        <p:spPr>
          <a:xfrm rot="16200000">
            <a:off x="4247966" y="4339991"/>
            <a:ext cx="360040" cy="273630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vers le haut 28"/>
          <p:cNvSpPr/>
          <p:nvPr/>
        </p:nvSpPr>
        <p:spPr>
          <a:xfrm rot="17784349">
            <a:off x="4617307" y="3277995"/>
            <a:ext cx="360040" cy="2697523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haut 30"/>
          <p:cNvSpPr/>
          <p:nvPr/>
        </p:nvSpPr>
        <p:spPr>
          <a:xfrm rot="19677501">
            <a:off x="5585440" y="2629613"/>
            <a:ext cx="360040" cy="2295098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vers le haut 31"/>
          <p:cNvSpPr/>
          <p:nvPr/>
        </p:nvSpPr>
        <p:spPr>
          <a:xfrm>
            <a:off x="7272299" y="3262409"/>
            <a:ext cx="360040" cy="150149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83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 animBg="1"/>
      <p:bldP spid="31" grpId="0" animBg="1"/>
      <p:bldP spid="3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71600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Accueil</a:t>
            </a:r>
          </a:p>
        </p:txBody>
      </p:sp>
      <p:sp>
        <p:nvSpPr>
          <p:cNvPr id="33" name="Hexagone 32"/>
          <p:cNvSpPr/>
          <p:nvPr/>
        </p:nvSpPr>
        <p:spPr>
          <a:xfrm>
            <a:off x="971600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Examen clinique</a:t>
            </a:r>
          </a:p>
        </p:txBody>
      </p:sp>
      <p:sp>
        <p:nvSpPr>
          <p:cNvPr id="34" name="Hexagone 33"/>
          <p:cNvSpPr/>
          <p:nvPr/>
        </p:nvSpPr>
        <p:spPr>
          <a:xfrm>
            <a:off x="5958408" y="4859171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de la </a:t>
            </a:r>
          </a:p>
          <a:p>
            <a:pPr algn="ctr"/>
            <a:r>
              <a:rPr lang="fr-FR" dirty="0"/>
              <a:t>paraclinique</a:t>
            </a:r>
          </a:p>
        </p:txBody>
      </p:sp>
      <p:sp>
        <p:nvSpPr>
          <p:cNvPr id="35" name="Hexagone 34"/>
          <p:cNvSpPr/>
          <p:nvPr/>
        </p:nvSpPr>
        <p:spPr>
          <a:xfrm>
            <a:off x="5958408" y="938970"/>
            <a:ext cx="2141984" cy="169794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36" name="Hexagone 35"/>
          <p:cNvSpPr/>
          <p:nvPr/>
        </p:nvSpPr>
        <p:spPr>
          <a:xfrm>
            <a:off x="3501467" y="2882695"/>
            <a:ext cx="2010010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 temps médicaux</a:t>
            </a:r>
          </a:p>
        </p:txBody>
      </p:sp>
      <p:sp>
        <p:nvSpPr>
          <p:cNvPr id="38" name="Flèche vers le bas 37"/>
          <p:cNvSpPr/>
          <p:nvPr/>
        </p:nvSpPr>
        <p:spPr>
          <a:xfrm rot="7308109">
            <a:off x="3093398" y="2347497"/>
            <a:ext cx="360040" cy="95719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vers le bas 38"/>
          <p:cNvSpPr/>
          <p:nvPr/>
        </p:nvSpPr>
        <p:spPr>
          <a:xfrm rot="14334846">
            <a:off x="5554378" y="2421098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vers le bas 39"/>
          <p:cNvSpPr/>
          <p:nvPr/>
        </p:nvSpPr>
        <p:spPr>
          <a:xfrm rot="3031865">
            <a:off x="3148484" y="4200016"/>
            <a:ext cx="360040" cy="9536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bas 40"/>
          <p:cNvSpPr/>
          <p:nvPr/>
        </p:nvSpPr>
        <p:spPr>
          <a:xfrm rot="18621407">
            <a:off x="5576942" y="4167531"/>
            <a:ext cx="360040" cy="10169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82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Introduction</a:t>
            </a:r>
          </a:p>
        </p:txBody>
      </p:sp>
      <p:sp>
        <p:nvSpPr>
          <p:cNvPr id="10" name="Octogone 9"/>
          <p:cNvSpPr/>
          <p:nvPr/>
        </p:nvSpPr>
        <p:spPr>
          <a:xfrm>
            <a:off x="3001676" y="807111"/>
            <a:ext cx="3068639" cy="1901809"/>
          </a:xfrm>
          <a:prstGeom prst="oct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Constat </a:t>
            </a:r>
            <a:r>
              <a:rPr lang="fr-FR" sz="2800" b="1" u="sng" dirty="0"/>
              <a:t>simple</a:t>
            </a:r>
          </a:p>
        </p:txBody>
      </p:sp>
      <p:sp>
        <p:nvSpPr>
          <p:cNvPr id="11" name="Flèche droite à entaille 10"/>
          <p:cNvSpPr/>
          <p:nvPr/>
        </p:nvSpPr>
        <p:spPr>
          <a:xfrm rot="5400000">
            <a:off x="3773573" y="3206638"/>
            <a:ext cx="1524843" cy="792089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ctogone 12"/>
          <p:cNvSpPr/>
          <p:nvPr/>
        </p:nvSpPr>
        <p:spPr>
          <a:xfrm>
            <a:off x="647563" y="4479519"/>
            <a:ext cx="7776864" cy="1901809"/>
          </a:xfrm>
          <a:prstGeom prst="oct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/>
              <a:t>Le C et V </a:t>
            </a:r>
            <a:r>
              <a:rPr lang="fr-FR" sz="2800" b="1" u="sng" dirty="0"/>
              <a:t>ne reflètent plus</a:t>
            </a:r>
            <a:r>
              <a:rPr lang="fr-FR" sz="2800" dirty="0"/>
              <a:t> </a:t>
            </a:r>
          </a:p>
          <a:p>
            <a:pPr algn="ctr"/>
            <a:r>
              <a:rPr lang="fr-FR" sz="2800" dirty="0"/>
              <a:t>le contenu d’un acte clinique en 2023</a:t>
            </a:r>
          </a:p>
        </p:txBody>
      </p:sp>
    </p:spTree>
    <p:extLst>
      <p:ext uri="{BB962C8B-B14F-4D97-AF65-F5344CB8AC3E}">
        <p14:creationId xmlns:p14="http://schemas.microsoft.com/office/powerpoint/2010/main" val="144227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313384" y="2562189"/>
            <a:ext cx="7416824" cy="6757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La prescription des ordonnances à but diagnostique et/ou thérapeutique et leur explication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1365710" y="3470429"/>
            <a:ext cx="7385845" cy="7116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>
                <a:solidFill>
                  <a:prstClr val="black"/>
                </a:solidFill>
              </a:rPr>
              <a:t>la rédaction des courriers pour les avis spécialisés </a:t>
            </a:r>
          </a:p>
          <a:p>
            <a:pPr lvl="0" algn="ctr"/>
            <a:r>
              <a:rPr lang="fr-FR" sz="2000" dirty="0">
                <a:solidFill>
                  <a:prstClr val="black"/>
                </a:solidFill>
              </a:rPr>
              <a:t>ou le retour vers le médecin traitant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14472" y="1501388"/>
            <a:ext cx="4213512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Le traitement comprend: </a:t>
            </a:r>
          </a:p>
        </p:txBody>
      </p:sp>
      <p:sp>
        <p:nvSpPr>
          <p:cNvPr id="23" name="Flèche à angle droit 22"/>
          <p:cNvSpPr/>
          <p:nvPr/>
        </p:nvSpPr>
        <p:spPr>
          <a:xfrm rot="5400000">
            <a:off x="516554" y="2273245"/>
            <a:ext cx="652263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à angle droit 23"/>
          <p:cNvSpPr/>
          <p:nvPr/>
        </p:nvSpPr>
        <p:spPr>
          <a:xfrm rot="5400000">
            <a:off x="252665" y="2977549"/>
            <a:ext cx="1180038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1350220" y="4381709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prise de rendez vous et organisation des examens</a:t>
            </a:r>
          </a:p>
        </p:txBody>
      </p:sp>
      <p:sp>
        <p:nvSpPr>
          <p:cNvPr id="26" name="Flèche à angle droit 25"/>
          <p:cNvSpPr/>
          <p:nvPr/>
        </p:nvSpPr>
        <p:spPr>
          <a:xfrm rot="5400000">
            <a:off x="234015" y="3776829"/>
            <a:ext cx="1212285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1350996" y="5157192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rédaction des différents documents administratifs </a:t>
            </a:r>
          </a:p>
        </p:txBody>
      </p:sp>
      <p:sp>
        <p:nvSpPr>
          <p:cNvPr id="28" name="Flèche à angle droit 27"/>
          <p:cNvSpPr/>
          <p:nvPr/>
        </p:nvSpPr>
        <p:spPr>
          <a:xfrm rot="5400000">
            <a:off x="339924" y="4620508"/>
            <a:ext cx="100665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208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5" name="Hexagone 34"/>
          <p:cNvSpPr/>
          <p:nvPr/>
        </p:nvSpPr>
        <p:spPr>
          <a:xfrm>
            <a:off x="5958408" y="938970"/>
            <a:ext cx="2141984" cy="169794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Traitement</a:t>
            </a:r>
          </a:p>
        </p:txBody>
      </p:sp>
      <p:sp>
        <p:nvSpPr>
          <p:cNvPr id="16" name="Ellipse 15"/>
          <p:cNvSpPr/>
          <p:nvPr/>
        </p:nvSpPr>
        <p:spPr>
          <a:xfrm>
            <a:off x="134647" y="815833"/>
            <a:ext cx="2880320" cy="19442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Absence expliquée de prescription ou prescription selon RPC</a:t>
            </a:r>
          </a:p>
          <a:p>
            <a:pPr algn="ctr"/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358783" y="2039969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Ellipse 17"/>
          <p:cNvSpPr/>
          <p:nvPr/>
        </p:nvSpPr>
        <p:spPr>
          <a:xfrm>
            <a:off x="755576" y="2996952"/>
            <a:ext cx="2736304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éclairé sur </a:t>
            </a:r>
            <a:r>
              <a:rPr lang="fr-FR" dirty="0" err="1"/>
              <a:t>monopathologie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1907704" y="41490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Ellipse 23"/>
          <p:cNvSpPr/>
          <p:nvPr/>
        </p:nvSpPr>
        <p:spPr>
          <a:xfrm>
            <a:off x="2843808" y="4437112"/>
            <a:ext cx="2810607" cy="166837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Choix éclairé sur </a:t>
            </a:r>
            <a:r>
              <a:rPr lang="fr-FR" dirty="0" err="1"/>
              <a:t>polypathologie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4067945" y="545741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Ellipse 25"/>
          <p:cNvSpPr/>
          <p:nvPr/>
        </p:nvSpPr>
        <p:spPr>
          <a:xfrm>
            <a:off x="5940152" y="4093286"/>
            <a:ext cx="3132348" cy="24046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Actes thérapeutiques lourds, </a:t>
            </a:r>
          </a:p>
          <a:p>
            <a:pPr algn="ctr"/>
            <a:r>
              <a:rPr lang="fr-FR" dirty="0"/>
              <a:t>y compris psychothérapie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7272299" y="588946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8" name="Flèche vers le haut 27"/>
          <p:cNvSpPr/>
          <p:nvPr/>
        </p:nvSpPr>
        <p:spPr>
          <a:xfrm rot="16200000">
            <a:off x="4247966" y="419790"/>
            <a:ext cx="360040" cy="273630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vers le haut 28"/>
          <p:cNvSpPr/>
          <p:nvPr/>
        </p:nvSpPr>
        <p:spPr>
          <a:xfrm rot="14262788">
            <a:off x="4564632" y="1414706"/>
            <a:ext cx="360040" cy="273630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haut 30"/>
          <p:cNvSpPr/>
          <p:nvPr/>
        </p:nvSpPr>
        <p:spPr>
          <a:xfrm rot="12592362">
            <a:off x="5446501" y="2497761"/>
            <a:ext cx="360040" cy="2154739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vers le haut 31"/>
          <p:cNvSpPr/>
          <p:nvPr/>
        </p:nvSpPr>
        <p:spPr>
          <a:xfrm rot="10800000">
            <a:off x="7236297" y="2782856"/>
            <a:ext cx="360040" cy="1294215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22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 animBg="1"/>
      <p:bldP spid="31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2123"/>
          <a:stretch/>
        </p:blipFill>
        <p:spPr>
          <a:xfrm>
            <a:off x="1" y="-12623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79296" y="1448936"/>
            <a:ext cx="585448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Tableau de </a:t>
            </a:r>
          </a:p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CCAM Clinique</a:t>
            </a:r>
          </a:p>
        </p:txBody>
      </p:sp>
    </p:spTree>
    <p:extLst>
      <p:ext uri="{BB962C8B-B14F-4D97-AF65-F5344CB8AC3E}">
        <p14:creationId xmlns:p14="http://schemas.microsoft.com/office/powerpoint/2010/main" val="4272517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35" name="Hexagone 34"/>
          <p:cNvSpPr/>
          <p:nvPr/>
        </p:nvSpPr>
        <p:spPr>
          <a:xfrm>
            <a:off x="1547664" y="260648"/>
            <a:ext cx="5976664" cy="100811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/>
              <a:t>CCAM clinique</a:t>
            </a:r>
          </a:p>
        </p:txBody>
      </p:sp>
      <p:pic>
        <p:nvPicPr>
          <p:cNvPr id="30" name="Picture 4" descr="Table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68" y="1484784"/>
            <a:ext cx="852366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611560" y="2060848"/>
            <a:ext cx="1152128" cy="7920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619184" y="5445224"/>
            <a:ext cx="1152128" cy="7920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611560" y="4293096"/>
            <a:ext cx="1152128" cy="7920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323528" y="2924944"/>
            <a:ext cx="1728192" cy="124273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46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" grpId="0" animBg="1"/>
      <p:bldP spid="34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2123"/>
          <a:stretch/>
        </p:blipFill>
        <p:spPr>
          <a:xfrm>
            <a:off x="1" y="-12623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16016" y="1448936"/>
            <a:ext cx="401776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Exemples </a:t>
            </a:r>
          </a:p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concrets</a:t>
            </a:r>
          </a:p>
        </p:txBody>
      </p:sp>
    </p:spTree>
    <p:extLst>
      <p:ext uri="{BB962C8B-B14F-4D97-AF65-F5344CB8AC3E}">
        <p14:creationId xmlns:p14="http://schemas.microsoft.com/office/powerpoint/2010/main" val="37449581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35" name="Hexagone 34"/>
          <p:cNvSpPr/>
          <p:nvPr/>
        </p:nvSpPr>
        <p:spPr>
          <a:xfrm>
            <a:off x="179512" y="260648"/>
            <a:ext cx="8856984" cy="1008112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u="sng" dirty="0"/>
              <a:t>Exemple</a:t>
            </a:r>
            <a:r>
              <a:rPr lang="fr-FR" sz="4400" b="1" dirty="0"/>
              <a:t> (fictif) de tarification</a:t>
            </a:r>
          </a:p>
        </p:txBody>
      </p:sp>
      <p:pic>
        <p:nvPicPr>
          <p:cNvPr id="9" name="Picture 5" descr="Tableau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848872" cy="5093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153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323528" y="404664"/>
            <a:ext cx="6480720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Patient A: 50 ans, inconnu, lumbago classique</a:t>
            </a:r>
          </a:p>
        </p:txBody>
      </p:sp>
      <p:pic>
        <p:nvPicPr>
          <p:cNvPr id="6" name="Picture 4" descr="Tableau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9" y="1556792"/>
            <a:ext cx="8681859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3275856" y="1916832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308485" y="2924944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752569" y="4005064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275856" y="5013176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82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323528" y="404664"/>
            <a:ext cx="8640960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Patient A: 50 ans, inconnu, lumbago classique =&gt; Total honoraires</a:t>
            </a:r>
          </a:p>
        </p:txBody>
      </p:sp>
      <p:pic>
        <p:nvPicPr>
          <p:cNvPr id="5" name="Picture 4" descr="Tableau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95"/>
          <a:stretch/>
        </p:blipFill>
        <p:spPr bwMode="auto">
          <a:xfrm>
            <a:off x="318429" y="1124744"/>
            <a:ext cx="868563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Tableau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63"/>
          <a:stretch/>
        </p:blipFill>
        <p:spPr bwMode="auto">
          <a:xfrm>
            <a:off x="323721" y="5589240"/>
            <a:ext cx="864076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914812" y="6145251"/>
            <a:ext cx="10081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45,00</a:t>
            </a:r>
          </a:p>
        </p:txBody>
      </p:sp>
      <p:sp>
        <p:nvSpPr>
          <p:cNvPr id="10" name="Ellipse 9"/>
          <p:cNvSpPr/>
          <p:nvPr/>
        </p:nvSpPr>
        <p:spPr>
          <a:xfrm>
            <a:off x="7914811" y="5929227"/>
            <a:ext cx="1089247" cy="6681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2483768" y="5949645"/>
            <a:ext cx="1152128" cy="67924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50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323528" y="404664"/>
            <a:ext cx="6480720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Patiente B: 5 ans, inconnu, consultation de dimanche pour angine</a:t>
            </a:r>
          </a:p>
        </p:txBody>
      </p:sp>
      <p:pic>
        <p:nvPicPr>
          <p:cNvPr id="9" name="Picture 4" descr="Table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68" y="1484784"/>
            <a:ext cx="852366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3832356" y="1916832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832356" y="3068960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095275" y="4221088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800455" y="5301208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72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323528" y="116632"/>
            <a:ext cx="8540708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/>
              <a:t>Patiente B: 5 ans, inconnu, 			=&gt; Total honoraires </a:t>
            </a:r>
          </a:p>
          <a:p>
            <a:r>
              <a:rPr lang="fr-FR" sz="2400" dirty="0"/>
              <a:t>consultation de dimanche pour angine</a:t>
            </a:r>
          </a:p>
        </p:txBody>
      </p:sp>
      <p:pic>
        <p:nvPicPr>
          <p:cNvPr id="12" name="Picture 4" descr="Tableau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848872" cy="574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llipse 12"/>
          <p:cNvSpPr/>
          <p:nvPr/>
        </p:nvSpPr>
        <p:spPr>
          <a:xfrm>
            <a:off x="4788024" y="4777099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051720" y="5085184"/>
            <a:ext cx="1491718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596336" y="6214197"/>
            <a:ext cx="1139822" cy="6206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49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Introduction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4F51A-CCFB-184E-2041-F86355C132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398" y="980728"/>
            <a:ext cx="6315204" cy="57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34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Introduction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259632" y="2113536"/>
            <a:ext cx="6048672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tx1"/>
                </a:solidFill>
              </a:rPr>
              <a:t>Forfaitisation</a:t>
            </a:r>
            <a:r>
              <a:rPr lang="fr-FR" dirty="0">
                <a:solidFill>
                  <a:schemeClr val="tx1"/>
                </a:solidFill>
              </a:rPr>
              <a:t> de certaines fonctions du clinicien (2011)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290611" y="2789311"/>
            <a:ext cx="6048672" cy="4956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u="sng" dirty="0">
                <a:solidFill>
                  <a:schemeClr val="tx1"/>
                </a:solidFill>
              </a:rPr>
              <a:t>ROSP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2456625" y="3598868"/>
            <a:ext cx="6048672" cy="55021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1"/>
                </a:solidFill>
              </a:rPr>
              <a:t>Mauvaise réponse</a:t>
            </a:r>
            <a:r>
              <a:rPr lang="fr-FR" dirty="0">
                <a:solidFill>
                  <a:schemeClr val="tx1"/>
                </a:solidFill>
              </a:rPr>
              <a:t> à une </a:t>
            </a:r>
            <a:r>
              <a:rPr lang="fr-FR" u="sng" dirty="0">
                <a:solidFill>
                  <a:schemeClr val="tx1"/>
                </a:solidFill>
              </a:rPr>
              <a:t>question mal posée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2477407" y="4318948"/>
            <a:ext cx="6048672" cy="55021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Anti-déontologique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160720" y="1052735"/>
            <a:ext cx="4123248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Réponses apportées jusqu’à présent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2483768" y="5049034"/>
            <a:ext cx="6048672" cy="6842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Ouvre la voie de la </a:t>
            </a:r>
            <a:r>
              <a:rPr lang="fr-FR" b="1" u="sng" dirty="0">
                <a:solidFill>
                  <a:schemeClr val="tx1"/>
                </a:solidFill>
              </a:rPr>
              <a:t>mise sous tutelle</a:t>
            </a:r>
            <a:r>
              <a:rPr lang="fr-FR" dirty="0">
                <a:solidFill>
                  <a:schemeClr val="tx1"/>
                </a:solidFill>
              </a:rPr>
              <a:t> par les financeurs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de la médecine libérale</a:t>
            </a:r>
          </a:p>
        </p:txBody>
      </p:sp>
      <p:sp>
        <p:nvSpPr>
          <p:cNvPr id="37" name="Flèche à angle droit 36"/>
          <p:cNvSpPr/>
          <p:nvPr/>
        </p:nvSpPr>
        <p:spPr>
          <a:xfrm rot="5400000">
            <a:off x="1658320" y="3334025"/>
            <a:ext cx="72008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à angle droit 40"/>
          <p:cNvSpPr/>
          <p:nvPr/>
        </p:nvSpPr>
        <p:spPr>
          <a:xfrm rot="5400000">
            <a:off x="1514301" y="4630171"/>
            <a:ext cx="1008116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lèche à angle droit 41"/>
          <p:cNvSpPr/>
          <p:nvPr/>
        </p:nvSpPr>
        <p:spPr>
          <a:xfrm rot="5400000">
            <a:off x="1592774" y="3988559"/>
            <a:ext cx="85117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lèche à angle droit 42"/>
          <p:cNvSpPr/>
          <p:nvPr/>
        </p:nvSpPr>
        <p:spPr>
          <a:xfrm rot="5400000">
            <a:off x="462802" y="1824592"/>
            <a:ext cx="652263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à angle droit 43"/>
          <p:cNvSpPr/>
          <p:nvPr/>
        </p:nvSpPr>
        <p:spPr>
          <a:xfrm rot="5400000">
            <a:off x="363349" y="2367009"/>
            <a:ext cx="85117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droite à entaille 44"/>
          <p:cNvSpPr/>
          <p:nvPr/>
        </p:nvSpPr>
        <p:spPr>
          <a:xfrm>
            <a:off x="251520" y="5949280"/>
            <a:ext cx="858804" cy="648072"/>
          </a:xfrm>
          <a:prstGeom prst="notchedRightArrow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à coins arrondis 45"/>
          <p:cNvSpPr/>
          <p:nvPr/>
        </p:nvSpPr>
        <p:spPr>
          <a:xfrm>
            <a:off x="1277888" y="5868322"/>
            <a:ext cx="7614592" cy="87304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Or de nombreux facteurs doivent être intégrer pour tenir compte de la réalité de l’acte clinique</a:t>
            </a:r>
          </a:p>
        </p:txBody>
      </p:sp>
    </p:spTree>
    <p:extLst>
      <p:ext uri="{BB962C8B-B14F-4D97-AF65-F5344CB8AC3E}">
        <p14:creationId xmlns:p14="http://schemas.microsoft.com/office/powerpoint/2010/main" val="65449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6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Méthodologie</a:t>
            </a: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Introduction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313384" y="2562189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- De s’inspirer, à l’instar de la CCAM technique…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344362" y="3237963"/>
            <a:ext cx="7385845" cy="7116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>
                <a:solidFill>
                  <a:prstClr val="black"/>
                </a:solidFill>
              </a:rPr>
              <a:t>…de paramètres évaluant les ressources mobilisées </a:t>
            </a:r>
          </a:p>
          <a:p>
            <a:pPr lvl="0" algn="ctr"/>
            <a:r>
              <a:rPr lang="fr-FR" sz="2000" dirty="0">
                <a:solidFill>
                  <a:prstClr val="black"/>
                </a:solidFill>
              </a:rPr>
              <a:t>pour la prise en charge des pathologies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214472" y="1501388"/>
            <a:ext cx="4213512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La CCAM Clinique propose: </a:t>
            </a:r>
          </a:p>
        </p:txBody>
      </p:sp>
      <p:sp>
        <p:nvSpPr>
          <p:cNvPr id="43" name="Flèche à angle droit 42"/>
          <p:cNvSpPr/>
          <p:nvPr/>
        </p:nvSpPr>
        <p:spPr>
          <a:xfrm rot="5400000">
            <a:off x="516554" y="2273245"/>
            <a:ext cx="652263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à angle droit 43"/>
          <p:cNvSpPr/>
          <p:nvPr/>
        </p:nvSpPr>
        <p:spPr>
          <a:xfrm rot="5400000">
            <a:off x="417101" y="2842645"/>
            <a:ext cx="85117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1331640" y="4093677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- Que le </a:t>
            </a:r>
            <a:r>
              <a:rPr lang="fr-FR" sz="2000" b="1" dirty="0">
                <a:solidFill>
                  <a:schemeClr val="tx1"/>
                </a:solidFill>
              </a:rPr>
              <a:t>médecin définisse </a:t>
            </a:r>
            <a:r>
              <a:rPr lang="fr-FR" sz="2000" b="1" u="sng" dirty="0">
                <a:solidFill>
                  <a:schemeClr val="tx1"/>
                </a:solidFill>
              </a:rPr>
              <a:t>lui-même</a:t>
            </a:r>
            <a:r>
              <a:rPr lang="fr-FR" sz="2000" dirty="0">
                <a:solidFill>
                  <a:schemeClr val="tx1"/>
                </a:solidFill>
              </a:rPr>
              <a:t> les moyens mis en œuvre...</a:t>
            </a:r>
          </a:p>
        </p:txBody>
      </p:sp>
      <p:sp>
        <p:nvSpPr>
          <p:cNvPr id="24" name="Flèche à angle droit 23"/>
          <p:cNvSpPr/>
          <p:nvPr/>
        </p:nvSpPr>
        <p:spPr>
          <a:xfrm rot="5400000">
            <a:off x="336833" y="3627540"/>
            <a:ext cx="100665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1334731" y="4768194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…pour pouvoir établir un niveau de rémunération juste,</a:t>
            </a:r>
          </a:p>
        </p:txBody>
      </p:sp>
      <p:sp>
        <p:nvSpPr>
          <p:cNvPr id="28" name="Flèche à angle droit 27"/>
          <p:cNvSpPr/>
          <p:nvPr/>
        </p:nvSpPr>
        <p:spPr>
          <a:xfrm rot="5400000">
            <a:off x="339924" y="4302057"/>
            <a:ext cx="100665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/>
          <p:cNvSpPr/>
          <p:nvPr/>
        </p:nvSpPr>
        <p:spPr>
          <a:xfrm>
            <a:off x="1330911" y="5434833"/>
            <a:ext cx="7416824" cy="6584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- Que la valeur de l’acte clinique retrouve une valeur réaliste et adaptée à la pratique clinique du médecin</a:t>
            </a:r>
          </a:p>
        </p:txBody>
      </p:sp>
      <p:sp>
        <p:nvSpPr>
          <p:cNvPr id="30" name="Flèche à angle droit 29"/>
          <p:cNvSpPr/>
          <p:nvPr/>
        </p:nvSpPr>
        <p:spPr>
          <a:xfrm rot="5400000">
            <a:off x="336104" y="4968696"/>
            <a:ext cx="100665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5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3" grpId="0" animBg="1"/>
      <p:bldP spid="44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2123"/>
          <a:stretch/>
        </p:blipFill>
        <p:spPr>
          <a:xfrm>
            <a:off x="1" y="-12623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18772" y="1448936"/>
            <a:ext cx="56061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Méthodologie</a:t>
            </a:r>
          </a:p>
        </p:txBody>
      </p:sp>
    </p:spTree>
    <p:extLst>
      <p:ext uri="{BB962C8B-B14F-4D97-AF65-F5344CB8AC3E}">
        <p14:creationId xmlns:p14="http://schemas.microsoft.com/office/powerpoint/2010/main" val="3132591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155" r="115" b="-155"/>
          <a:stretch/>
        </p:blipFill>
        <p:spPr>
          <a:xfrm>
            <a:off x="10391" y="10584"/>
            <a:ext cx="9135648" cy="6847415"/>
          </a:xfrm>
          <a:prstGeom prst="rect">
            <a:avLst/>
          </a:prstGeom>
        </p:spPr>
      </p:pic>
      <p:sp>
        <p:nvSpPr>
          <p:cNvPr id="19" name="Chevron 18"/>
          <p:cNvSpPr/>
          <p:nvPr/>
        </p:nvSpPr>
        <p:spPr>
          <a:xfrm>
            <a:off x="2051720" y="0"/>
            <a:ext cx="2736304" cy="6206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Méthodologie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4427984" y="0"/>
            <a:ext cx="2664296" cy="6206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Paramètres cliniques</a:t>
            </a:r>
          </a:p>
        </p:txBody>
      </p:sp>
      <p:sp>
        <p:nvSpPr>
          <p:cNvPr id="21" name="Chevron 17"/>
          <p:cNvSpPr/>
          <p:nvPr/>
        </p:nvSpPr>
        <p:spPr>
          <a:xfrm>
            <a:off x="6781695" y="1410"/>
            <a:ext cx="2353952" cy="620688"/>
          </a:xfrm>
          <a:custGeom>
            <a:avLst/>
            <a:gdLst>
              <a:gd name="connsiteX0" fmla="*/ 0 w 2664296"/>
              <a:gd name="connsiteY0" fmla="*/ 0 h 620688"/>
              <a:gd name="connsiteX1" fmla="*/ 2353952 w 2664296"/>
              <a:gd name="connsiteY1" fmla="*/ 0 h 620688"/>
              <a:gd name="connsiteX2" fmla="*/ 2664296 w 2664296"/>
              <a:gd name="connsiteY2" fmla="*/ 310344 h 620688"/>
              <a:gd name="connsiteX3" fmla="*/ 2353952 w 2664296"/>
              <a:gd name="connsiteY3" fmla="*/ 620688 h 620688"/>
              <a:gd name="connsiteX4" fmla="*/ 0 w 2664296"/>
              <a:gd name="connsiteY4" fmla="*/ 620688 h 620688"/>
              <a:gd name="connsiteX5" fmla="*/ 310344 w 2664296"/>
              <a:gd name="connsiteY5" fmla="*/ 310344 h 620688"/>
              <a:gd name="connsiteX6" fmla="*/ 0 w 2664296"/>
              <a:gd name="connsiteY6" fmla="*/ 0 h 620688"/>
              <a:gd name="connsiteX0" fmla="*/ 0 w 2394133"/>
              <a:gd name="connsiteY0" fmla="*/ 0 h 620688"/>
              <a:gd name="connsiteX1" fmla="*/ 2353952 w 2394133"/>
              <a:gd name="connsiteY1" fmla="*/ 0 h 620688"/>
              <a:gd name="connsiteX2" fmla="*/ 2394133 w 2394133"/>
              <a:gd name="connsiteY2" fmla="*/ 331126 h 620688"/>
              <a:gd name="connsiteX3" fmla="*/ 2353952 w 2394133"/>
              <a:gd name="connsiteY3" fmla="*/ 620688 h 620688"/>
              <a:gd name="connsiteX4" fmla="*/ 0 w 2394133"/>
              <a:gd name="connsiteY4" fmla="*/ 620688 h 620688"/>
              <a:gd name="connsiteX5" fmla="*/ 310344 w 2394133"/>
              <a:gd name="connsiteY5" fmla="*/ 310344 h 620688"/>
              <a:gd name="connsiteX6" fmla="*/ 0 w 2394133"/>
              <a:gd name="connsiteY6" fmla="*/ 0 h 620688"/>
              <a:gd name="connsiteX0" fmla="*/ 0 w 2353952"/>
              <a:gd name="connsiteY0" fmla="*/ 0 h 620688"/>
              <a:gd name="connsiteX1" fmla="*/ 2353952 w 2353952"/>
              <a:gd name="connsiteY1" fmla="*/ 0 h 620688"/>
              <a:gd name="connsiteX2" fmla="*/ 2353952 w 2353952"/>
              <a:gd name="connsiteY2" fmla="*/ 620688 h 620688"/>
              <a:gd name="connsiteX3" fmla="*/ 0 w 2353952"/>
              <a:gd name="connsiteY3" fmla="*/ 620688 h 620688"/>
              <a:gd name="connsiteX4" fmla="*/ 310344 w 2353952"/>
              <a:gd name="connsiteY4" fmla="*/ 310344 h 620688"/>
              <a:gd name="connsiteX5" fmla="*/ 0 w 2353952"/>
              <a:gd name="connsiteY5" fmla="*/ 0 h 6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952" h="620688">
                <a:moveTo>
                  <a:pt x="0" y="0"/>
                </a:moveTo>
                <a:lnTo>
                  <a:pt x="2353952" y="0"/>
                </a:lnTo>
                <a:lnTo>
                  <a:pt x="2353952" y="620688"/>
                </a:lnTo>
                <a:lnTo>
                  <a:pt x="0" y="620688"/>
                </a:lnTo>
                <a:lnTo>
                  <a:pt x="310344" y="3103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Temps médicaux</a:t>
            </a:r>
          </a:p>
        </p:txBody>
      </p:sp>
      <p:sp>
        <p:nvSpPr>
          <p:cNvPr id="22" name="Pentagone 21"/>
          <p:cNvSpPr/>
          <p:nvPr/>
        </p:nvSpPr>
        <p:spPr>
          <a:xfrm>
            <a:off x="0" y="0"/>
            <a:ext cx="2555776" cy="6206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fr-FR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1313384" y="1969521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L’analyse de la consultation doit garder une </a:t>
            </a:r>
            <a:r>
              <a:rPr lang="fr-FR" sz="2000" b="1" dirty="0">
                <a:solidFill>
                  <a:schemeClr val="tx1"/>
                </a:solidFill>
              </a:rPr>
              <a:t>vision transversale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344362" y="2645295"/>
            <a:ext cx="7385845" cy="7116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>
                <a:solidFill>
                  <a:prstClr val="black"/>
                </a:solidFill>
              </a:rPr>
              <a:t>Tout médecin, toutes spécialités </a:t>
            </a:r>
            <a:r>
              <a:rPr lang="fr-FR" sz="2000" b="1" u="sng" dirty="0">
                <a:solidFill>
                  <a:prstClr val="black"/>
                </a:solidFill>
              </a:rPr>
              <a:t>cliniques</a:t>
            </a:r>
            <a:r>
              <a:rPr lang="fr-FR" sz="2000" dirty="0">
                <a:solidFill>
                  <a:prstClr val="black"/>
                </a:solidFill>
              </a:rPr>
              <a:t> confondues, </a:t>
            </a:r>
          </a:p>
          <a:p>
            <a:pPr lvl="0" algn="ctr"/>
            <a:r>
              <a:rPr lang="fr-FR" sz="2000" dirty="0">
                <a:solidFill>
                  <a:prstClr val="black"/>
                </a:solidFill>
              </a:rPr>
              <a:t>doit avoir accès à ce mode de rémunération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214472" y="908720"/>
            <a:ext cx="4213512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Pour être admise par tous: </a:t>
            </a:r>
          </a:p>
        </p:txBody>
      </p:sp>
      <p:sp>
        <p:nvSpPr>
          <p:cNvPr id="43" name="Flèche à angle droit 42"/>
          <p:cNvSpPr/>
          <p:nvPr/>
        </p:nvSpPr>
        <p:spPr>
          <a:xfrm rot="5400000">
            <a:off x="516554" y="1680577"/>
            <a:ext cx="652263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à angle droit 43"/>
          <p:cNvSpPr/>
          <p:nvPr/>
        </p:nvSpPr>
        <p:spPr>
          <a:xfrm rot="5400000">
            <a:off x="417101" y="2249977"/>
            <a:ext cx="851171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1321332" y="3543286"/>
            <a:ext cx="7416824" cy="487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Elle doit être </a:t>
            </a:r>
            <a:r>
              <a:rPr lang="fr-FR" sz="2000" b="1" dirty="0">
                <a:solidFill>
                  <a:schemeClr val="tx1"/>
                </a:solidFill>
              </a:rPr>
              <a:t>simple</a:t>
            </a:r>
            <a:r>
              <a:rPr lang="fr-FR" sz="2000" dirty="0">
                <a:solidFill>
                  <a:schemeClr val="tx1"/>
                </a:solidFill>
              </a:rPr>
              <a:t> et </a:t>
            </a:r>
            <a:r>
              <a:rPr lang="fr-FR" sz="2000" b="1" dirty="0">
                <a:solidFill>
                  <a:schemeClr val="tx1"/>
                </a:solidFill>
              </a:rPr>
              <a:t>compréhensible</a:t>
            </a:r>
            <a:r>
              <a:rPr lang="fr-FR" sz="2000" dirty="0">
                <a:solidFill>
                  <a:schemeClr val="tx1"/>
                </a:solidFill>
              </a:rPr>
              <a:t> par le patient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32" name="Flèche à angle droit 31"/>
          <p:cNvSpPr/>
          <p:nvPr/>
        </p:nvSpPr>
        <p:spPr>
          <a:xfrm rot="5400000">
            <a:off x="351781" y="3092014"/>
            <a:ext cx="97692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/>
          <p:cNvSpPr/>
          <p:nvPr/>
        </p:nvSpPr>
        <p:spPr>
          <a:xfrm>
            <a:off x="214472" y="4365104"/>
            <a:ext cx="4213512" cy="7200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Objectif ?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362618" y="5445224"/>
            <a:ext cx="7385845" cy="7116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>
                <a:solidFill>
                  <a:prstClr val="black"/>
                </a:solidFill>
              </a:rPr>
              <a:t>Aboutir à une </a:t>
            </a:r>
            <a:r>
              <a:rPr lang="fr-FR" sz="2000" b="1" dirty="0">
                <a:solidFill>
                  <a:prstClr val="black"/>
                </a:solidFill>
              </a:rPr>
              <a:t>hiérarchisation</a:t>
            </a:r>
            <a:r>
              <a:rPr lang="fr-FR" sz="2000" dirty="0">
                <a:solidFill>
                  <a:prstClr val="black"/>
                </a:solidFill>
              </a:rPr>
              <a:t> des réponses </a:t>
            </a:r>
          </a:p>
          <a:p>
            <a:pPr lvl="0" algn="ctr"/>
            <a:r>
              <a:rPr lang="fr-FR" sz="2000" dirty="0">
                <a:solidFill>
                  <a:prstClr val="black"/>
                </a:solidFill>
              </a:rPr>
              <a:t>vis-à-vis des pathologies présentées au médecin</a:t>
            </a:r>
          </a:p>
        </p:txBody>
      </p:sp>
      <p:sp>
        <p:nvSpPr>
          <p:cNvPr id="35" name="Flèche à angle droit 34"/>
          <p:cNvSpPr/>
          <p:nvPr/>
        </p:nvSpPr>
        <p:spPr>
          <a:xfrm rot="5400000">
            <a:off x="487587" y="5182527"/>
            <a:ext cx="746710" cy="642781"/>
          </a:xfrm>
          <a:prstGeom prst="bentUpArrow">
            <a:avLst>
              <a:gd name="adj1" fmla="val 5602"/>
              <a:gd name="adj2" fmla="val 14492"/>
              <a:gd name="adj3" fmla="val 1853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79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3" grpId="0" animBg="1"/>
      <p:bldP spid="44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3438" y="116631"/>
            <a:ext cx="5236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2123"/>
          <a:stretch/>
        </p:blipFill>
        <p:spPr>
          <a:xfrm>
            <a:off x="1" y="-12623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08787" y="1448936"/>
            <a:ext cx="482612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Paramètres </a:t>
            </a:r>
          </a:p>
          <a:p>
            <a:pPr algn="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cliniques</a:t>
            </a:r>
          </a:p>
        </p:txBody>
      </p:sp>
    </p:spTree>
    <p:extLst>
      <p:ext uri="{BB962C8B-B14F-4D97-AF65-F5344CB8AC3E}">
        <p14:creationId xmlns:p14="http://schemas.microsoft.com/office/powerpoint/2010/main" val="4399664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3106</TotalTime>
  <Words>1073</Words>
  <Application>Microsoft Macintosh PowerPoint</Application>
  <PresentationFormat>Affichage à l'écran (4:3)</PresentationFormat>
  <Paragraphs>386</Paragraphs>
  <Slides>39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3" baseType="lpstr">
      <vt:lpstr>Arial</vt:lpstr>
      <vt:lpstr>Calibri</vt:lpstr>
      <vt:lpstr>Cambria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Thèse de  Doctorat de Médecine</dc:title>
  <dc:creator>vince</dc:creator>
  <cp:lastModifiedBy>Microsoft Office User</cp:lastModifiedBy>
  <cp:revision>147</cp:revision>
  <cp:lastPrinted>2016-01-03T17:47:12Z</cp:lastPrinted>
  <dcterms:created xsi:type="dcterms:W3CDTF">2015-12-27T07:56:05Z</dcterms:created>
  <dcterms:modified xsi:type="dcterms:W3CDTF">2023-10-21T07:45:25Z</dcterms:modified>
</cp:coreProperties>
</file>